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Crimson Pro" panose="020B0604020202020204" charset="0"/>
      <p:regular r:id="rId23"/>
    </p:embeddedFont>
    <p:embeddedFont>
      <p:font typeface="Heebo" pitchFamily="2" charset="-79"/>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428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248013"/>
            <a:ext cx="7415927" cy="4258628"/>
          </a:xfrm>
          <a:prstGeom prst="rect">
            <a:avLst/>
          </a:prstGeom>
          <a:noFill/>
          <a:ln/>
        </p:spPr>
        <p:txBody>
          <a:bodyPr wrap="square" lIns="0" tIns="0" rIns="0" bIns="0" rtlCol="0" anchor="t"/>
          <a:lstStyle/>
          <a:p>
            <a:pPr marL="0" indent="0">
              <a:lnSpc>
                <a:spcPts val="8350"/>
              </a:lnSpc>
              <a:buNone/>
            </a:pPr>
            <a:r>
              <a:rPr lang="en-US" sz="6700" dirty="0">
                <a:solidFill>
                  <a:srgbClr val="152D47"/>
                </a:solidFill>
                <a:latin typeface="Crimson Pro" pitchFamily="34" charset="0"/>
                <a:ea typeface="Crimson Pro" pitchFamily="34" charset="-122"/>
                <a:cs typeface="Crimson Pro" pitchFamily="34" charset="-120"/>
              </a:rPr>
              <a:t>Aspect-Based Sentiment Analysis (ABSA) for Restaurant Reviews</a:t>
            </a:r>
            <a:endParaRPr lang="en-US" sz="6700" dirty="0"/>
          </a:p>
        </p:txBody>
      </p:sp>
      <p:sp>
        <p:nvSpPr>
          <p:cNvPr id="4" name="Text 1"/>
          <p:cNvSpPr/>
          <p:nvPr/>
        </p:nvSpPr>
        <p:spPr>
          <a:xfrm>
            <a:off x="864037" y="5876925"/>
            <a:ext cx="7415927" cy="395049"/>
          </a:xfrm>
          <a:prstGeom prst="rect">
            <a:avLst/>
          </a:prstGeom>
          <a:noFill/>
          <a:ln/>
        </p:spPr>
        <p:txBody>
          <a:bodyPr wrap="non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A Comprehensive NLP Approach</a:t>
            </a:r>
            <a:endParaRPr lang="en-US" sz="1900" dirty="0"/>
          </a:p>
        </p:txBody>
      </p:sp>
      <p:sp>
        <p:nvSpPr>
          <p:cNvPr id="5" name="Shape 2"/>
          <p:cNvSpPr/>
          <p:nvPr/>
        </p:nvSpPr>
        <p:spPr>
          <a:xfrm>
            <a:off x="864037" y="6568083"/>
            <a:ext cx="394930" cy="394930"/>
          </a:xfrm>
          <a:prstGeom prst="roundRect">
            <a:avLst>
              <a:gd name="adj" fmla="val 23151155"/>
            </a:avLst>
          </a:prstGeom>
          <a:noFill/>
          <a:ln w="7620">
            <a:solidFill>
              <a:srgbClr val="FFFFFF"/>
            </a:solidFill>
            <a:prstDash val="solid"/>
          </a:ln>
        </p:spPr>
      </p:sp>
      <p:pic>
        <p:nvPicPr>
          <p:cNvPr id="6" name="Image 1"/>
          <p:cNvPicPr>
            <a:picLocks noChangeAspect="1"/>
          </p:cNvPicPr>
          <p:nvPr/>
        </p:nvPicPr>
        <p:blipFill>
          <a:blip r:embed="rId4"/>
          <a:srcRect/>
          <a:stretch/>
        </p:blipFill>
        <p:spPr>
          <a:xfrm>
            <a:off x="913845" y="6575703"/>
            <a:ext cx="295314" cy="379690"/>
          </a:xfrm>
          <a:prstGeom prst="rect">
            <a:avLst/>
          </a:prstGeom>
        </p:spPr>
      </p:pic>
      <p:sp>
        <p:nvSpPr>
          <p:cNvPr id="7" name="Text 3"/>
          <p:cNvSpPr/>
          <p:nvPr/>
        </p:nvSpPr>
        <p:spPr>
          <a:xfrm>
            <a:off x="1382316" y="6549628"/>
            <a:ext cx="2477929" cy="431959"/>
          </a:xfrm>
          <a:prstGeom prst="rect">
            <a:avLst/>
          </a:prstGeom>
          <a:noFill/>
          <a:ln/>
        </p:spPr>
        <p:txBody>
          <a:bodyPr wrap="none" lIns="0" tIns="0" rIns="0" bIns="0" rtlCol="0" anchor="t"/>
          <a:lstStyle/>
          <a:p>
            <a:pPr marL="0" indent="0" algn="l">
              <a:lnSpc>
                <a:spcPts val="3400"/>
              </a:lnSpc>
              <a:buNone/>
            </a:pPr>
            <a:r>
              <a:rPr lang="en-US" sz="2400" b="1" dirty="0">
                <a:solidFill>
                  <a:srgbClr val="4C4C4D"/>
                </a:solidFill>
                <a:latin typeface="Heebo" pitchFamily="34" charset="0"/>
                <a:ea typeface="Heebo" pitchFamily="34" charset="-122"/>
                <a:cs typeface="Heebo" pitchFamily="34" charset="-120"/>
              </a:rPr>
              <a:t>by Nabarun Barua</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4037" y="1334095"/>
            <a:ext cx="6150054"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Polarity Analysis</a:t>
            </a:r>
            <a:endParaRPr lang="en-US" sz="4850" dirty="0"/>
          </a:p>
        </p:txBody>
      </p:sp>
      <p:sp>
        <p:nvSpPr>
          <p:cNvPr id="3" name="Text 1"/>
          <p:cNvSpPr/>
          <p:nvPr/>
        </p:nvSpPr>
        <p:spPr>
          <a:xfrm>
            <a:off x="864037" y="2352437"/>
            <a:ext cx="6150054" cy="2765346"/>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This slide showcases the performance of our Sentence-Inferencing model when evaluated on unseen data, used to predict the sentiment of Aspect Terms for customer reviews. We assessed the model's effectiveness using key performance metrics. The test set achieved an F1 score of 0.64, while the unseen data achieved an F1 score of 0.69 (approximately).</a:t>
            </a:r>
            <a:endParaRPr lang="en-US" sz="1900" dirty="0"/>
          </a:p>
        </p:txBody>
      </p:sp>
      <p:sp>
        <p:nvSpPr>
          <p:cNvPr id="4" name="Text 2"/>
          <p:cNvSpPr/>
          <p:nvPr/>
        </p:nvSpPr>
        <p:spPr>
          <a:xfrm>
            <a:off x="864037" y="5339953"/>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While the model's performance is not ideal, we've explored using a large language model (LLM) for sentiment analysis. The next slide will delve into this approach.</a:t>
            </a:r>
            <a:endParaRPr lang="en-US" sz="1900" dirty="0"/>
          </a:p>
        </p:txBody>
      </p:sp>
      <p:pic>
        <p:nvPicPr>
          <p:cNvPr id="5" name="Image 0" descr="preencoded.png"/>
          <p:cNvPicPr>
            <a:picLocks noChangeAspect="1"/>
          </p:cNvPicPr>
          <p:nvPr/>
        </p:nvPicPr>
        <p:blipFill>
          <a:blip r:embed="rId3"/>
          <a:stretch>
            <a:fillRect/>
          </a:stretch>
        </p:blipFill>
        <p:spPr>
          <a:xfrm>
            <a:off x="7623929" y="2276594"/>
            <a:ext cx="6150054" cy="367629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2244447"/>
            <a:ext cx="6150054" cy="1543050"/>
          </a:xfrm>
          <a:prstGeom prst="rect">
            <a:avLst/>
          </a:prstGeom>
          <a:noFill/>
          <a:ln/>
        </p:spPr>
        <p:txBody>
          <a:bodyPr wrap="squar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LLM-powered Polarity Analysis</a:t>
            </a:r>
            <a:endParaRPr lang="en-US" sz="4850" dirty="0"/>
          </a:p>
        </p:txBody>
      </p:sp>
      <p:sp>
        <p:nvSpPr>
          <p:cNvPr id="3" name="Text 1"/>
          <p:cNvSpPr/>
          <p:nvPr/>
        </p:nvSpPr>
        <p:spPr>
          <a:xfrm>
            <a:off x="864037" y="4034314"/>
            <a:ext cx="6150054" cy="1975247"/>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Initially, we expected LLMs to outperform our BERT model in sentiment analysis. We evaluated the model using key performance metrics, but unfortunately, the results showed that it performed worse than the BERT model.</a:t>
            </a:r>
            <a:endParaRPr lang="en-US" sz="1900" dirty="0"/>
          </a:p>
        </p:txBody>
      </p:sp>
      <p:pic>
        <p:nvPicPr>
          <p:cNvPr id="4" name="Image 0" descr="preencoded.png"/>
          <p:cNvPicPr>
            <a:picLocks noChangeAspect="1"/>
          </p:cNvPicPr>
          <p:nvPr/>
        </p:nvPicPr>
        <p:blipFill>
          <a:blip r:embed="rId3"/>
          <a:stretch>
            <a:fillRect/>
          </a:stretch>
        </p:blipFill>
        <p:spPr>
          <a:xfrm>
            <a:off x="7623929" y="2272903"/>
            <a:ext cx="6150054" cy="36836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23067" y="1155740"/>
            <a:ext cx="4566404" cy="516493"/>
          </a:xfrm>
          <a:prstGeom prst="rect">
            <a:avLst/>
          </a:prstGeom>
          <a:noFill/>
          <a:ln/>
        </p:spPr>
        <p:txBody>
          <a:bodyPr wrap="none" lIns="0" tIns="0" rIns="0" bIns="0" rtlCol="0" anchor="t"/>
          <a:lstStyle/>
          <a:p>
            <a:pPr marL="0" indent="0">
              <a:lnSpc>
                <a:spcPts val="4050"/>
              </a:lnSpc>
              <a:buNone/>
            </a:pPr>
            <a:r>
              <a:rPr lang="en-US" sz="3250" dirty="0">
                <a:solidFill>
                  <a:srgbClr val="152D47"/>
                </a:solidFill>
                <a:latin typeface="Crimson Pro" pitchFamily="34" charset="0"/>
                <a:ea typeface="Crimson Pro" pitchFamily="34" charset="-122"/>
                <a:cs typeface="Crimson Pro" pitchFamily="34" charset="-120"/>
              </a:rPr>
              <a:t>Observations &amp; Mitigation</a:t>
            </a:r>
            <a:endParaRPr lang="en-US" sz="3250" dirty="0"/>
          </a:p>
        </p:txBody>
      </p:sp>
      <p:sp>
        <p:nvSpPr>
          <p:cNvPr id="3" name="Text 1"/>
          <p:cNvSpPr/>
          <p:nvPr/>
        </p:nvSpPr>
        <p:spPr>
          <a:xfrm>
            <a:off x="723067" y="1878806"/>
            <a:ext cx="6340078" cy="1322070"/>
          </a:xfrm>
          <a:prstGeom prst="rect">
            <a:avLst/>
          </a:prstGeom>
          <a:noFill/>
          <a:ln/>
        </p:spPr>
        <p:txBody>
          <a:bodyPr wrap="square" lIns="0" tIns="0" rIns="0" bIns="0" rtlCol="0" anchor="t"/>
          <a:lstStyle/>
          <a:p>
            <a:pPr marL="0" indent="0">
              <a:lnSpc>
                <a:spcPts val="2600"/>
              </a:lnSpc>
              <a:buNone/>
            </a:pPr>
            <a:r>
              <a:rPr lang="en-US" sz="1600" dirty="0">
                <a:solidFill>
                  <a:srgbClr val="4C4C4D"/>
                </a:solidFill>
                <a:latin typeface="Heebo" pitchFamily="34" charset="0"/>
                <a:ea typeface="Heebo" pitchFamily="34" charset="-122"/>
                <a:cs typeface="Heebo" pitchFamily="34" charset="-120"/>
              </a:rPr>
              <a:t>Our analysis of both models revealed a significant class imbalance, where the positive class dominated the results. This imbalance likely contributed to the observed performance metrics, specifically the lower F1, Recall, and Precision scores, despite a high Accuracy.</a:t>
            </a:r>
            <a:endParaRPr lang="en-US" sz="1600" dirty="0"/>
          </a:p>
        </p:txBody>
      </p:sp>
      <p:sp>
        <p:nvSpPr>
          <p:cNvPr id="4" name="Text 2"/>
          <p:cNvSpPr/>
          <p:nvPr/>
        </p:nvSpPr>
        <p:spPr>
          <a:xfrm>
            <a:off x="1053584" y="3386733"/>
            <a:ext cx="6009561" cy="330517"/>
          </a:xfrm>
          <a:prstGeom prst="rect">
            <a:avLst/>
          </a:prstGeom>
          <a:noFill/>
          <a:ln/>
        </p:spPr>
        <p:txBody>
          <a:bodyPr wrap="none" lIns="0" tIns="0" rIns="0" bIns="0" rtlCol="0" anchor="t"/>
          <a:lstStyle/>
          <a:p>
            <a:pPr marL="342900" indent="-342900" algn="l">
              <a:lnSpc>
                <a:spcPts val="2600"/>
              </a:lnSpc>
              <a:buSzPct val="100000"/>
              <a:buChar char="•"/>
            </a:pPr>
            <a:r>
              <a:rPr lang="en-US" sz="1600" dirty="0">
                <a:solidFill>
                  <a:srgbClr val="4C4C4D"/>
                </a:solidFill>
                <a:latin typeface="Heebo" pitchFamily="34" charset="0"/>
                <a:ea typeface="Heebo" pitchFamily="34" charset="-122"/>
                <a:cs typeface="Heebo" pitchFamily="34" charset="-120"/>
              </a:rPr>
              <a:t>The positive class's prevalence resulted in class imbalance.</a:t>
            </a:r>
            <a:endParaRPr lang="en-US" sz="1600" dirty="0"/>
          </a:p>
        </p:txBody>
      </p:sp>
      <p:sp>
        <p:nvSpPr>
          <p:cNvPr id="5" name="Text 3"/>
          <p:cNvSpPr/>
          <p:nvPr/>
        </p:nvSpPr>
        <p:spPr>
          <a:xfrm>
            <a:off x="1053584" y="3789521"/>
            <a:ext cx="6009561" cy="66103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4C4C4D"/>
                </a:solidFill>
                <a:latin typeface="Heebo" pitchFamily="34" charset="0"/>
                <a:ea typeface="Heebo" pitchFamily="34" charset="-122"/>
                <a:cs typeface="Heebo" pitchFamily="34" charset="-120"/>
              </a:rPr>
              <a:t>We employed macro averaging, which considers each class equally, leading to the observed metric scores.</a:t>
            </a:r>
            <a:endParaRPr lang="en-US" sz="1600" dirty="0"/>
          </a:p>
        </p:txBody>
      </p:sp>
      <p:sp>
        <p:nvSpPr>
          <p:cNvPr id="6" name="Text 4"/>
          <p:cNvSpPr/>
          <p:nvPr/>
        </p:nvSpPr>
        <p:spPr>
          <a:xfrm>
            <a:off x="723067" y="4636413"/>
            <a:ext cx="6340078" cy="661035"/>
          </a:xfrm>
          <a:prstGeom prst="rect">
            <a:avLst/>
          </a:prstGeom>
          <a:noFill/>
          <a:ln/>
        </p:spPr>
        <p:txBody>
          <a:bodyPr wrap="square" lIns="0" tIns="0" rIns="0" bIns="0" rtlCol="0" anchor="t"/>
          <a:lstStyle/>
          <a:p>
            <a:pPr marL="0" indent="0">
              <a:lnSpc>
                <a:spcPts val="2600"/>
              </a:lnSpc>
              <a:buNone/>
            </a:pPr>
            <a:r>
              <a:rPr lang="en-US" sz="1600" dirty="0">
                <a:solidFill>
                  <a:srgbClr val="4C4C4D"/>
                </a:solidFill>
                <a:latin typeface="Heebo" pitchFamily="34" charset="0"/>
                <a:ea typeface="Heebo" pitchFamily="34" charset="-122"/>
                <a:cs typeface="Heebo" pitchFamily="34" charset="-120"/>
              </a:rPr>
              <a:t>To address the class imbalance, we can implement the following strategies:</a:t>
            </a:r>
            <a:endParaRPr lang="en-US" sz="1600" dirty="0"/>
          </a:p>
        </p:txBody>
      </p:sp>
      <p:sp>
        <p:nvSpPr>
          <p:cNvPr id="7" name="Text 5"/>
          <p:cNvSpPr/>
          <p:nvPr/>
        </p:nvSpPr>
        <p:spPr>
          <a:xfrm>
            <a:off x="1053584" y="5483304"/>
            <a:ext cx="6009561" cy="661035"/>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4C4C4D"/>
                </a:solidFill>
                <a:latin typeface="Heebo" pitchFamily="34" charset="0"/>
                <a:ea typeface="Heebo" pitchFamily="34" charset="-122"/>
                <a:cs typeface="Heebo" pitchFamily="34" charset="-120"/>
              </a:rPr>
              <a:t>Augment the dataset with more samples from other classes or use sampling techniques to balance the distribution.</a:t>
            </a:r>
            <a:endParaRPr lang="en-US" sz="1600" dirty="0"/>
          </a:p>
        </p:txBody>
      </p:sp>
      <p:sp>
        <p:nvSpPr>
          <p:cNvPr id="8" name="Text 6"/>
          <p:cNvSpPr/>
          <p:nvPr/>
        </p:nvSpPr>
        <p:spPr>
          <a:xfrm>
            <a:off x="1053584" y="6216610"/>
            <a:ext cx="6009561" cy="991553"/>
          </a:xfrm>
          <a:prstGeom prst="rect">
            <a:avLst/>
          </a:prstGeom>
          <a:noFill/>
          <a:ln/>
        </p:spPr>
        <p:txBody>
          <a:bodyPr wrap="square" lIns="0" tIns="0" rIns="0" bIns="0" rtlCol="0" anchor="t"/>
          <a:lstStyle/>
          <a:p>
            <a:pPr marL="342900" indent="-342900" algn="l">
              <a:lnSpc>
                <a:spcPts val="2600"/>
              </a:lnSpc>
              <a:buSzPct val="100000"/>
              <a:buChar char="•"/>
            </a:pPr>
            <a:r>
              <a:rPr lang="en-US" sz="1600" dirty="0">
                <a:solidFill>
                  <a:srgbClr val="4C4C4D"/>
                </a:solidFill>
                <a:latin typeface="Heebo" pitchFamily="34" charset="0"/>
                <a:ea typeface="Heebo" pitchFamily="34" charset="-122"/>
                <a:cs typeface="Heebo" pitchFamily="34" charset="-120"/>
              </a:rPr>
              <a:t>Implement a customized loss function by assigning weights to each class to encourage the model to learn and accurately predict other classes.</a:t>
            </a:r>
            <a:endParaRPr lang="en-US" sz="1600" dirty="0"/>
          </a:p>
        </p:txBody>
      </p:sp>
      <p:pic>
        <p:nvPicPr>
          <p:cNvPr id="9" name="Image 0" descr="preencoded.png"/>
          <p:cNvPicPr>
            <a:picLocks noChangeAspect="1"/>
          </p:cNvPicPr>
          <p:nvPr/>
        </p:nvPicPr>
        <p:blipFill>
          <a:blip r:embed="rId3"/>
          <a:stretch>
            <a:fillRect/>
          </a:stretch>
        </p:blipFill>
        <p:spPr>
          <a:xfrm>
            <a:off x="7574875" y="2762607"/>
            <a:ext cx="4659987" cy="27042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7600" y="626626"/>
            <a:ext cx="7885986" cy="712113"/>
          </a:xfrm>
          <a:prstGeom prst="rect">
            <a:avLst/>
          </a:prstGeom>
          <a:noFill/>
          <a:ln/>
        </p:spPr>
        <p:txBody>
          <a:bodyPr wrap="none" lIns="0" tIns="0" rIns="0" bIns="0" rtlCol="0" anchor="t"/>
          <a:lstStyle/>
          <a:p>
            <a:pPr marL="0" indent="0">
              <a:lnSpc>
                <a:spcPts val="5600"/>
              </a:lnSpc>
              <a:buNone/>
            </a:pPr>
            <a:r>
              <a:rPr lang="en-US" sz="4450" dirty="0">
                <a:solidFill>
                  <a:srgbClr val="152D47"/>
                </a:solidFill>
                <a:latin typeface="Crimson Pro" pitchFamily="34" charset="0"/>
                <a:ea typeface="Crimson Pro" pitchFamily="34" charset="-122"/>
                <a:cs typeface="Crimson Pro" pitchFamily="34" charset="-120"/>
              </a:rPr>
              <a:t>End-to-End Pipeline Deployment</a:t>
            </a:r>
            <a:endParaRPr lang="en-US" sz="4450" dirty="0"/>
          </a:p>
        </p:txBody>
      </p:sp>
      <p:sp>
        <p:nvSpPr>
          <p:cNvPr id="3" name="Text 1"/>
          <p:cNvSpPr/>
          <p:nvPr/>
        </p:nvSpPr>
        <p:spPr>
          <a:xfrm>
            <a:off x="797600" y="1885593"/>
            <a:ext cx="6239589" cy="1093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This slide showcases the architecture of our deployed pipeline, which processes data from text input to aspect extraction, category detection, and sentiment analysis.</a:t>
            </a:r>
            <a:endParaRPr lang="en-US" sz="1750" dirty="0"/>
          </a:p>
        </p:txBody>
      </p:sp>
      <p:sp>
        <p:nvSpPr>
          <p:cNvPr id="4" name="Text 2"/>
          <p:cNvSpPr/>
          <p:nvPr/>
        </p:nvSpPr>
        <p:spPr>
          <a:xfrm>
            <a:off x="797600" y="3184327"/>
            <a:ext cx="6239589" cy="2551986"/>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The pipeline leverages three key models: a Named Entity Recognition (NER) model for aspect extraction, a multi-label model for category detection, and a Sentence Inferencing model for sentiment polarity. These models are hosted on a Kubernetes service using a microservice architecture. An Application Layer facilitates communication with these services.</a:t>
            </a:r>
            <a:endParaRPr lang="en-US" sz="1750" dirty="0"/>
          </a:p>
        </p:txBody>
      </p:sp>
      <p:sp>
        <p:nvSpPr>
          <p:cNvPr id="5" name="Text 3"/>
          <p:cNvSpPr/>
          <p:nvPr/>
        </p:nvSpPr>
        <p:spPr>
          <a:xfrm>
            <a:off x="797600" y="5941338"/>
            <a:ext cx="6239589" cy="145827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We utilized tools such as PyTorch, HuggingFace Transformers, FastAPI, Docker, Kubernetes, and BentoML or Azure Machine Learning for building and deploying this pipeline.</a:t>
            </a:r>
            <a:endParaRPr lang="en-US" sz="1750" dirty="0"/>
          </a:p>
        </p:txBody>
      </p:sp>
      <p:pic>
        <p:nvPicPr>
          <p:cNvPr id="6" name="Image 0" descr="preencoded.png"/>
          <p:cNvPicPr>
            <a:picLocks noChangeAspect="1"/>
          </p:cNvPicPr>
          <p:nvPr/>
        </p:nvPicPr>
        <p:blipFill>
          <a:blip r:embed="rId3"/>
          <a:stretch>
            <a:fillRect/>
          </a:stretch>
        </p:blipFill>
        <p:spPr>
          <a:xfrm>
            <a:off x="7600831" y="1936909"/>
            <a:ext cx="5140285" cy="26464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pic>
        <p:nvPicPr>
          <p:cNvPr id="3" name="Image 1" descr="preencoded.png"/>
          <p:cNvPicPr>
            <a:picLocks noChangeAspect="1"/>
          </p:cNvPicPr>
          <p:nvPr/>
        </p:nvPicPr>
        <p:blipFill>
          <a:blip r:embed="rId4"/>
          <a:stretch>
            <a:fillRect/>
          </a:stretch>
        </p:blipFill>
        <p:spPr>
          <a:xfrm>
            <a:off x="7563803" y="2081093"/>
            <a:ext cx="6817995" cy="4067413"/>
          </a:xfrm>
          <a:prstGeom prst="rect">
            <a:avLst/>
          </a:prstGeom>
        </p:spPr>
      </p:pic>
      <p:sp>
        <p:nvSpPr>
          <p:cNvPr id="4" name="Text 0"/>
          <p:cNvSpPr/>
          <p:nvPr/>
        </p:nvSpPr>
        <p:spPr>
          <a:xfrm>
            <a:off x="695920" y="776764"/>
            <a:ext cx="5923359" cy="1243013"/>
          </a:xfrm>
          <a:prstGeom prst="rect">
            <a:avLst/>
          </a:prstGeom>
          <a:noFill/>
          <a:ln/>
        </p:spPr>
        <p:txBody>
          <a:bodyPr wrap="square" lIns="0" tIns="0" rIns="0" bIns="0" rtlCol="0" anchor="t"/>
          <a:lstStyle/>
          <a:p>
            <a:pPr marL="0" indent="0">
              <a:lnSpc>
                <a:spcPts val="4850"/>
              </a:lnSpc>
              <a:buNone/>
            </a:pPr>
            <a:r>
              <a:rPr lang="en-US" sz="3900" dirty="0">
                <a:solidFill>
                  <a:srgbClr val="152D47"/>
                </a:solidFill>
                <a:latin typeface="Crimson Pro" pitchFamily="34" charset="0"/>
                <a:ea typeface="Crimson Pro" pitchFamily="34" charset="-122"/>
                <a:cs typeface="Crimson Pro" pitchFamily="34" charset="-120"/>
              </a:rPr>
              <a:t>Data Analysis &amp; Visualizations</a:t>
            </a:r>
            <a:endParaRPr lang="en-US" sz="3900" dirty="0"/>
          </a:p>
        </p:txBody>
      </p:sp>
      <p:sp>
        <p:nvSpPr>
          <p:cNvPr id="5" name="Text 1"/>
          <p:cNvSpPr/>
          <p:nvPr/>
        </p:nvSpPr>
        <p:spPr>
          <a:xfrm>
            <a:off x="695920" y="2318028"/>
            <a:ext cx="5923359" cy="1590675"/>
          </a:xfrm>
          <a:prstGeom prst="rect">
            <a:avLst/>
          </a:prstGeom>
          <a:noFill/>
          <a:ln/>
        </p:spPr>
        <p:txBody>
          <a:bodyPr wrap="squar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Visualizations help us understand the sentiment distribution across different aspects, such as food, service, price, ambiance, etc. We can also visualize the sentiment polarity distribution, showing the percentage of positive, negative, neutral, and conflicting sentiments.</a:t>
            </a:r>
            <a:endParaRPr lang="en-US" sz="1550" dirty="0"/>
          </a:p>
        </p:txBody>
      </p:sp>
      <p:sp>
        <p:nvSpPr>
          <p:cNvPr id="6" name="Text 2"/>
          <p:cNvSpPr/>
          <p:nvPr/>
        </p:nvSpPr>
        <p:spPr>
          <a:xfrm>
            <a:off x="1014055" y="4132302"/>
            <a:ext cx="5605224" cy="954405"/>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C4C4D"/>
                </a:solidFill>
                <a:latin typeface="Heebo" pitchFamily="34" charset="0"/>
                <a:ea typeface="Heebo" pitchFamily="34" charset="-122"/>
                <a:cs typeface="Heebo" pitchFamily="34" charset="-120"/>
              </a:rPr>
              <a:t>Our analysis shows that the restaurant receives very positive feedback for its food. However, the service category exhibits a 40% negative sentiment, indicating an area for improvement. </a:t>
            </a:r>
            <a:endParaRPr lang="en-US" sz="1550" dirty="0"/>
          </a:p>
        </p:txBody>
      </p:sp>
      <p:sp>
        <p:nvSpPr>
          <p:cNvPr id="7" name="Text 3"/>
          <p:cNvSpPr/>
          <p:nvPr/>
        </p:nvSpPr>
        <p:spPr>
          <a:xfrm>
            <a:off x="938751" y="5399695"/>
            <a:ext cx="5605224" cy="954405"/>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C4C4D"/>
                </a:solidFill>
                <a:latin typeface="Heebo" pitchFamily="34" charset="0"/>
                <a:ea typeface="Heebo" pitchFamily="34" charset="-122"/>
                <a:cs typeface="Heebo" pitchFamily="34" charset="-120"/>
              </a:rPr>
              <a:t>Additionally, a small group of customers (40%) have expressed concerns about pricing, presenting another opportunity for enhancement. </a:t>
            </a:r>
            <a:endParaRPr lang="en-US" sz="1550" dirty="0"/>
          </a:p>
        </p:txBody>
      </p:sp>
      <p:sp>
        <p:nvSpPr>
          <p:cNvPr id="8" name="Text 4"/>
          <p:cNvSpPr/>
          <p:nvPr/>
        </p:nvSpPr>
        <p:spPr>
          <a:xfrm>
            <a:off x="938751" y="6354100"/>
            <a:ext cx="5605224" cy="1272540"/>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C4C4D"/>
                </a:solidFill>
                <a:latin typeface="Heebo" pitchFamily="34" charset="0"/>
                <a:ea typeface="Heebo" pitchFamily="34" charset="-122"/>
                <a:cs typeface="Heebo" pitchFamily="34" charset="-120"/>
              </a:rPr>
              <a:t>Finally, in the miscellaneous category, a combined 50% of users have expressed negative or neutral sentiment, warranting a deeper analysis to reduce either neutral or negative sentiment and increase positive sentiment.</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1993106"/>
            <a:ext cx="9696569"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Actionable Insights for the Restaurant</a:t>
            </a:r>
            <a:endParaRPr lang="en-US" sz="4850" dirty="0"/>
          </a:p>
        </p:txBody>
      </p:sp>
      <p:pic>
        <p:nvPicPr>
          <p:cNvPr id="3" name="Image 0" descr="preencoded.png"/>
          <p:cNvPicPr>
            <a:picLocks noChangeAspect="1"/>
          </p:cNvPicPr>
          <p:nvPr/>
        </p:nvPicPr>
        <p:blipFill>
          <a:blip r:embed="rId3"/>
          <a:stretch>
            <a:fillRect/>
          </a:stretch>
        </p:blipFill>
        <p:spPr>
          <a:xfrm>
            <a:off x="864037" y="3258383"/>
            <a:ext cx="617220" cy="617220"/>
          </a:xfrm>
          <a:prstGeom prst="rect">
            <a:avLst/>
          </a:prstGeom>
        </p:spPr>
      </p:pic>
      <p:sp>
        <p:nvSpPr>
          <p:cNvPr id="4" name="Text 1"/>
          <p:cNvSpPr/>
          <p:nvPr/>
        </p:nvSpPr>
        <p:spPr>
          <a:xfrm>
            <a:off x="864037" y="412242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Positive Aspects</a:t>
            </a:r>
            <a:endParaRPr lang="en-US" sz="2400" dirty="0"/>
          </a:p>
        </p:txBody>
      </p:sp>
      <p:sp>
        <p:nvSpPr>
          <p:cNvPr id="5" name="Text 2"/>
          <p:cNvSpPr/>
          <p:nvPr/>
        </p:nvSpPr>
        <p:spPr>
          <a:xfrm>
            <a:off x="864037" y="4656296"/>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Highlight areas like Food, Ambience, and Miscellaneous with positive sentiment to leverage these strengths.</a:t>
            </a:r>
            <a:endParaRPr lang="en-US" sz="1900" dirty="0"/>
          </a:p>
        </p:txBody>
      </p:sp>
      <p:pic>
        <p:nvPicPr>
          <p:cNvPr id="6" name="Image 1" descr="preencoded.png"/>
          <p:cNvPicPr>
            <a:picLocks noChangeAspect="1"/>
          </p:cNvPicPr>
          <p:nvPr/>
        </p:nvPicPr>
        <p:blipFill>
          <a:blip r:embed="rId4"/>
          <a:stretch>
            <a:fillRect/>
          </a:stretch>
        </p:blipFill>
        <p:spPr>
          <a:xfrm>
            <a:off x="5288161" y="3258383"/>
            <a:ext cx="617220" cy="617220"/>
          </a:xfrm>
          <a:prstGeom prst="rect">
            <a:avLst/>
          </a:prstGeom>
        </p:spPr>
      </p:pic>
      <p:sp>
        <p:nvSpPr>
          <p:cNvPr id="7" name="Text 3"/>
          <p:cNvSpPr/>
          <p:nvPr/>
        </p:nvSpPr>
        <p:spPr>
          <a:xfrm>
            <a:off x="5288161" y="412242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Negative Aspects</a:t>
            </a:r>
            <a:endParaRPr lang="en-US" sz="2400" dirty="0"/>
          </a:p>
        </p:txBody>
      </p:sp>
      <p:sp>
        <p:nvSpPr>
          <p:cNvPr id="8" name="Text 4"/>
          <p:cNvSpPr/>
          <p:nvPr/>
        </p:nvSpPr>
        <p:spPr>
          <a:xfrm>
            <a:off x="5288161" y="4656296"/>
            <a:ext cx="4053959" cy="1185148"/>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Service needs improvement. Price-related complaints suggest a need to reconsider the pricing strategy.</a:t>
            </a:r>
            <a:endParaRPr lang="en-US" sz="1900" dirty="0"/>
          </a:p>
        </p:txBody>
      </p:sp>
      <p:pic>
        <p:nvPicPr>
          <p:cNvPr id="9" name="Image 2" descr="preencoded.png"/>
          <p:cNvPicPr>
            <a:picLocks noChangeAspect="1"/>
          </p:cNvPicPr>
          <p:nvPr/>
        </p:nvPicPr>
        <p:blipFill>
          <a:blip r:embed="rId5"/>
          <a:stretch>
            <a:fillRect/>
          </a:stretch>
        </p:blipFill>
        <p:spPr>
          <a:xfrm>
            <a:off x="9712404" y="3258383"/>
            <a:ext cx="617220" cy="617220"/>
          </a:xfrm>
          <a:prstGeom prst="rect">
            <a:avLst/>
          </a:prstGeom>
        </p:spPr>
      </p:pic>
      <p:sp>
        <p:nvSpPr>
          <p:cNvPr id="10" name="Text 5"/>
          <p:cNvSpPr/>
          <p:nvPr/>
        </p:nvSpPr>
        <p:spPr>
          <a:xfrm>
            <a:off x="9712404" y="4122420"/>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Neutral/Conflict Areas</a:t>
            </a:r>
            <a:endParaRPr lang="en-US" sz="2400" dirty="0"/>
          </a:p>
        </p:txBody>
      </p:sp>
      <p:sp>
        <p:nvSpPr>
          <p:cNvPr id="11" name="Text 6"/>
          <p:cNvSpPr/>
          <p:nvPr/>
        </p:nvSpPr>
        <p:spPr>
          <a:xfrm>
            <a:off x="9712404" y="4656296"/>
            <a:ext cx="4053840" cy="1580198"/>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Miscellaneous has mixed feedback, suggesting a deeper investigation is needed to identify areas for further improvement.</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1998" y="584002"/>
            <a:ext cx="6229469" cy="662583"/>
          </a:xfrm>
          <a:prstGeom prst="rect">
            <a:avLst/>
          </a:prstGeom>
          <a:noFill/>
          <a:ln/>
        </p:spPr>
        <p:txBody>
          <a:bodyPr wrap="none" lIns="0" tIns="0" rIns="0" bIns="0" rtlCol="0" anchor="t"/>
          <a:lstStyle/>
          <a:p>
            <a:pPr marL="0" indent="0">
              <a:lnSpc>
                <a:spcPts val="5200"/>
              </a:lnSpc>
              <a:buNone/>
            </a:pPr>
            <a:r>
              <a:rPr lang="en-US" sz="4150" dirty="0">
                <a:solidFill>
                  <a:srgbClr val="152D47"/>
                </a:solidFill>
                <a:latin typeface="Crimson Pro" pitchFamily="34" charset="0"/>
                <a:ea typeface="Crimson Pro" pitchFamily="34" charset="-122"/>
                <a:cs typeface="Crimson Pro" pitchFamily="34" charset="-120"/>
              </a:rPr>
              <a:t>Pros &amp; Cons of the Approach</a:t>
            </a:r>
            <a:endParaRPr lang="en-US" sz="4150" dirty="0"/>
          </a:p>
        </p:txBody>
      </p:sp>
      <p:sp>
        <p:nvSpPr>
          <p:cNvPr id="4" name="Shape 1"/>
          <p:cNvSpPr/>
          <p:nvPr/>
        </p:nvSpPr>
        <p:spPr>
          <a:xfrm>
            <a:off x="741998" y="1564481"/>
            <a:ext cx="7660005" cy="1634847"/>
          </a:xfrm>
          <a:prstGeom prst="roundRect">
            <a:avLst>
              <a:gd name="adj" fmla="val 1945"/>
            </a:avLst>
          </a:prstGeom>
          <a:solidFill>
            <a:srgbClr val="F2EEEE"/>
          </a:solidFill>
          <a:ln/>
        </p:spPr>
      </p:sp>
      <p:sp>
        <p:nvSpPr>
          <p:cNvPr id="5" name="Text 2"/>
          <p:cNvSpPr/>
          <p:nvPr/>
        </p:nvSpPr>
        <p:spPr>
          <a:xfrm>
            <a:off x="953929" y="1776413"/>
            <a:ext cx="2650093" cy="331232"/>
          </a:xfrm>
          <a:prstGeom prst="rect">
            <a:avLst/>
          </a:prstGeom>
          <a:noFill/>
          <a:ln/>
        </p:spPr>
        <p:txBody>
          <a:bodyPr wrap="none" lIns="0" tIns="0" rIns="0" bIns="0" rtlCol="0" anchor="t"/>
          <a:lstStyle/>
          <a:p>
            <a:pPr marL="0" indent="0">
              <a:lnSpc>
                <a:spcPts val="2600"/>
              </a:lnSpc>
              <a:buNone/>
            </a:pPr>
            <a:r>
              <a:rPr lang="en-US" sz="2050" dirty="0">
                <a:solidFill>
                  <a:srgbClr val="4C4C4D"/>
                </a:solidFill>
                <a:latin typeface="Crimson Pro" pitchFamily="34" charset="0"/>
                <a:ea typeface="Crimson Pro" pitchFamily="34" charset="-122"/>
                <a:cs typeface="Crimson Pro" pitchFamily="34" charset="-120"/>
              </a:rPr>
              <a:t>Pros</a:t>
            </a:r>
            <a:endParaRPr lang="en-US" sz="2050" dirty="0"/>
          </a:p>
        </p:txBody>
      </p:sp>
      <p:sp>
        <p:nvSpPr>
          <p:cNvPr id="6" name="Text 3"/>
          <p:cNvSpPr/>
          <p:nvPr/>
        </p:nvSpPr>
        <p:spPr>
          <a:xfrm>
            <a:off x="1293019" y="2234803"/>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Versatile model architecture.</a:t>
            </a:r>
            <a:endParaRPr lang="en-US" sz="1650" dirty="0"/>
          </a:p>
        </p:txBody>
      </p:sp>
      <p:sp>
        <p:nvSpPr>
          <p:cNvPr id="7" name="Text 4"/>
          <p:cNvSpPr/>
          <p:nvPr/>
        </p:nvSpPr>
        <p:spPr>
          <a:xfrm>
            <a:off x="1293019" y="2648188"/>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Robust NER for extracting multi-word aspects.</a:t>
            </a:r>
            <a:endParaRPr lang="en-US" sz="1650" dirty="0"/>
          </a:p>
        </p:txBody>
      </p:sp>
      <p:sp>
        <p:nvSpPr>
          <p:cNvPr id="8" name="Shape 5"/>
          <p:cNvSpPr/>
          <p:nvPr/>
        </p:nvSpPr>
        <p:spPr>
          <a:xfrm>
            <a:off x="741998" y="3411260"/>
            <a:ext cx="7660005" cy="2048232"/>
          </a:xfrm>
          <a:prstGeom prst="roundRect">
            <a:avLst>
              <a:gd name="adj" fmla="val 1553"/>
            </a:avLst>
          </a:prstGeom>
          <a:solidFill>
            <a:srgbClr val="F2EEEE"/>
          </a:solidFill>
          <a:ln/>
        </p:spPr>
      </p:sp>
      <p:sp>
        <p:nvSpPr>
          <p:cNvPr id="9" name="Text 6"/>
          <p:cNvSpPr/>
          <p:nvPr/>
        </p:nvSpPr>
        <p:spPr>
          <a:xfrm>
            <a:off x="953929" y="3623191"/>
            <a:ext cx="2650093" cy="331232"/>
          </a:xfrm>
          <a:prstGeom prst="rect">
            <a:avLst/>
          </a:prstGeom>
          <a:noFill/>
          <a:ln/>
        </p:spPr>
        <p:txBody>
          <a:bodyPr wrap="none" lIns="0" tIns="0" rIns="0" bIns="0" rtlCol="0" anchor="t"/>
          <a:lstStyle/>
          <a:p>
            <a:pPr marL="0" indent="0">
              <a:lnSpc>
                <a:spcPts val="2600"/>
              </a:lnSpc>
              <a:buNone/>
            </a:pPr>
            <a:r>
              <a:rPr lang="en-US" sz="2050" dirty="0">
                <a:solidFill>
                  <a:srgbClr val="4C4C4D"/>
                </a:solidFill>
                <a:latin typeface="Crimson Pro" pitchFamily="34" charset="0"/>
                <a:ea typeface="Crimson Pro" pitchFamily="34" charset="-122"/>
                <a:cs typeface="Crimson Pro" pitchFamily="34" charset="-120"/>
              </a:rPr>
              <a:t>Cons</a:t>
            </a:r>
            <a:endParaRPr lang="en-US" sz="2050" dirty="0"/>
          </a:p>
        </p:txBody>
      </p:sp>
      <p:sp>
        <p:nvSpPr>
          <p:cNvPr id="10" name="Text 7"/>
          <p:cNvSpPr/>
          <p:nvPr/>
        </p:nvSpPr>
        <p:spPr>
          <a:xfrm>
            <a:off x="1293019" y="4081582"/>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Requires more domain-specific data for fine-tuning.</a:t>
            </a:r>
            <a:endParaRPr lang="en-US" sz="1650" dirty="0"/>
          </a:p>
        </p:txBody>
      </p:sp>
      <p:sp>
        <p:nvSpPr>
          <p:cNvPr id="11" name="Text 8"/>
          <p:cNvSpPr/>
          <p:nvPr/>
        </p:nvSpPr>
        <p:spPr>
          <a:xfrm>
            <a:off x="1293019" y="4494967"/>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Potential class imbalance in sentiment labels.</a:t>
            </a:r>
            <a:endParaRPr lang="en-US" sz="1650" dirty="0"/>
          </a:p>
        </p:txBody>
      </p:sp>
      <p:sp>
        <p:nvSpPr>
          <p:cNvPr id="12" name="Text 9"/>
          <p:cNvSpPr/>
          <p:nvPr/>
        </p:nvSpPr>
        <p:spPr>
          <a:xfrm>
            <a:off x="1293019" y="4908352"/>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The sentiment analysis model needs improvement.</a:t>
            </a:r>
            <a:endParaRPr lang="en-US" sz="1650" dirty="0"/>
          </a:p>
        </p:txBody>
      </p:sp>
      <p:sp>
        <p:nvSpPr>
          <p:cNvPr id="13" name="Shape 10"/>
          <p:cNvSpPr/>
          <p:nvPr/>
        </p:nvSpPr>
        <p:spPr>
          <a:xfrm>
            <a:off x="741998" y="5671423"/>
            <a:ext cx="7660005" cy="1974056"/>
          </a:xfrm>
          <a:prstGeom prst="roundRect">
            <a:avLst>
              <a:gd name="adj" fmla="val 1611"/>
            </a:avLst>
          </a:prstGeom>
          <a:solidFill>
            <a:srgbClr val="F2EEEE"/>
          </a:solidFill>
          <a:ln/>
        </p:spPr>
      </p:sp>
      <p:sp>
        <p:nvSpPr>
          <p:cNvPr id="14" name="Text 11"/>
          <p:cNvSpPr/>
          <p:nvPr/>
        </p:nvSpPr>
        <p:spPr>
          <a:xfrm>
            <a:off x="953929" y="5883354"/>
            <a:ext cx="2650093" cy="331232"/>
          </a:xfrm>
          <a:prstGeom prst="rect">
            <a:avLst/>
          </a:prstGeom>
          <a:noFill/>
          <a:ln/>
        </p:spPr>
        <p:txBody>
          <a:bodyPr wrap="none" lIns="0" tIns="0" rIns="0" bIns="0" rtlCol="0" anchor="t"/>
          <a:lstStyle/>
          <a:p>
            <a:pPr marL="0" indent="0">
              <a:lnSpc>
                <a:spcPts val="2600"/>
              </a:lnSpc>
              <a:buNone/>
            </a:pPr>
            <a:r>
              <a:rPr lang="en-US" sz="2050" dirty="0">
                <a:solidFill>
                  <a:srgbClr val="4C4C4D"/>
                </a:solidFill>
                <a:latin typeface="Crimson Pro" pitchFamily="34" charset="0"/>
                <a:ea typeface="Crimson Pro" pitchFamily="34" charset="-122"/>
                <a:cs typeface="Crimson Pro" pitchFamily="34" charset="-120"/>
              </a:rPr>
              <a:t>Future Work</a:t>
            </a:r>
            <a:endParaRPr lang="en-US" sz="2050" dirty="0"/>
          </a:p>
        </p:txBody>
      </p:sp>
      <p:sp>
        <p:nvSpPr>
          <p:cNvPr id="15" name="Text 12"/>
          <p:cNvSpPr/>
          <p:nvPr/>
        </p:nvSpPr>
        <p:spPr>
          <a:xfrm>
            <a:off x="1293019" y="6341745"/>
            <a:ext cx="6897053" cy="339209"/>
          </a:xfrm>
          <a:prstGeom prst="rect">
            <a:avLst/>
          </a:prstGeom>
          <a:noFill/>
          <a:ln/>
        </p:spPr>
        <p:txBody>
          <a:bodyPr wrap="non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Address class imbalance using SMOTE or data augmentation.</a:t>
            </a:r>
            <a:endParaRPr lang="en-US" sz="1650" dirty="0"/>
          </a:p>
        </p:txBody>
      </p:sp>
      <p:sp>
        <p:nvSpPr>
          <p:cNvPr id="16" name="Text 13"/>
          <p:cNvSpPr/>
          <p:nvPr/>
        </p:nvSpPr>
        <p:spPr>
          <a:xfrm>
            <a:off x="1293019" y="6755130"/>
            <a:ext cx="6897053" cy="678418"/>
          </a:xfrm>
          <a:prstGeom prst="rect">
            <a:avLst/>
          </a:prstGeom>
          <a:noFill/>
          <a:ln/>
        </p:spPr>
        <p:txBody>
          <a:bodyPr wrap="square" lIns="0" tIns="0" rIns="0" bIns="0" rtlCol="0" anchor="t"/>
          <a:lstStyle/>
          <a:p>
            <a:pPr marL="342900" indent="-342900" algn="l">
              <a:lnSpc>
                <a:spcPts val="2650"/>
              </a:lnSpc>
              <a:buSzPct val="100000"/>
              <a:buChar char="•"/>
            </a:pPr>
            <a:r>
              <a:rPr lang="en-US" sz="1650" dirty="0">
                <a:solidFill>
                  <a:srgbClr val="4C4C4D"/>
                </a:solidFill>
                <a:latin typeface="Heebo" pitchFamily="34" charset="0"/>
                <a:ea typeface="Heebo" pitchFamily="34" charset="-122"/>
                <a:cs typeface="Heebo" pitchFamily="34" charset="-120"/>
              </a:rPr>
              <a:t>Consider training the model with a weighted loss function to account for class imbalance.</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64037" y="215812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Deployment Plan</a:t>
            </a:r>
            <a:endParaRPr lang="en-US" sz="4850" dirty="0"/>
          </a:p>
        </p:txBody>
      </p:sp>
      <p:sp>
        <p:nvSpPr>
          <p:cNvPr id="3" name="Text 1"/>
          <p:cNvSpPr/>
          <p:nvPr/>
        </p:nvSpPr>
        <p:spPr>
          <a:xfrm>
            <a:off x="864037" y="3423404"/>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Our deployment strategy involves training the model on a cloud platform such as AWS or GCP, or on-premise. This will be followed by deploying a real-time inference API for sentiment analysis, category classification, and aspect term extraction, enabling the models to process customer reviews in real-time. For ongoing dashboard updates, we will implement batch processing of reviews.</a:t>
            </a:r>
            <a:endParaRPr lang="en-US" sz="1900" dirty="0"/>
          </a:p>
        </p:txBody>
      </p:sp>
      <p:sp>
        <p:nvSpPr>
          <p:cNvPr id="4" name="Text 2"/>
          <p:cNvSpPr/>
          <p:nvPr/>
        </p:nvSpPr>
        <p:spPr>
          <a:xfrm>
            <a:off x="864037" y="5281255"/>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To ensure scalability, we will containerize the model and deploy it on Kubernetes. We will also implement continuous monitoring to track performance and facilitate ongoing model improvements.</a:t>
            </a:r>
            <a:endParaRPr lang="en-US" sz="1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64037" y="2203013"/>
            <a:ext cx="6172200"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Conclusion</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Key Takeaways</a:t>
            </a:r>
            <a:endParaRPr lang="en-US" sz="2400" dirty="0"/>
          </a:p>
        </p:txBody>
      </p:sp>
      <p:sp>
        <p:nvSpPr>
          <p:cNvPr id="4" name="Text 2"/>
          <p:cNvSpPr/>
          <p:nvPr/>
        </p:nvSpPr>
        <p:spPr>
          <a:xfrm>
            <a:off x="864037" y="4224218"/>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Aspect-based sentiment analysis is crucial for understanding customer feedback. It provides actionable insights that can be used to improve customer satisfaction.</a:t>
            </a:r>
            <a:endParaRPr lang="en-US" sz="1900" dirty="0"/>
          </a:p>
        </p:txBody>
      </p:sp>
      <p:sp>
        <p:nvSpPr>
          <p:cNvPr id="5" name="Text 3"/>
          <p:cNvSpPr/>
          <p:nvPr/>
        </p:nvSpPr>
        <p:spPr>
          <a:xfrm>
            <a:off x="7623929"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Deployment Potential</a:t>
            </a:r>
            <a:endParaRPr lang="en-US" sz="2400" dirty="0"/>
          </a:p>
        </p:txBody>
      </p:sp>
      <p:sp>
        <p:nvSpPr>
          <p:cNvPr id="6" name="Text 4"/>
          <p:cNvSpPr/>
          <p:nvPr/>
        </p:nvSpPr>
        <p:spPr>
          <a:xfrm>
            <a:off x="7623929" y="4224218"/>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The ABSA pipeline is flexible and can be deployed across various domains. This makes it a valuable tool for businesses looking to gain a deeper understanding of their customers.</a:t>
            </a:r>
            <a:endParaRPr lang="en-US" sz="1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148846"/>
            <a:ext cx="6572488"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Questions and Discussion</a:t>
            </a:r>
            <a:endParaRPr lang="en-US" sz="4850" dirty="0"/>
          </a:p>
        </p:txBody>
      </p:sp>
      <p:sp>
        <p:nvSpPr>
          <p:cNvPr id="4" name="Text 1"/>
          <p:cNvSpPr/>
          <p:nvPr/>
        </p:nvSpPr>
        <p:spPr>
          <a:xfrm>
            <a:off x="6350437" y="4290655"/>
            <a:ext cx="7415927" cy="790099"/>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We invite questions from the interviewers and encourage discussion on the approach.</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3914" y="655201"/>
            <a:ext cx="6916341" cy="744498"/>
          </a:xfrm>
          <a:prstGeom prst="rect">
            <a:avLst/>
          </a:prstGeom>
          <a:noFill/>
          <a:ln/>
        </p:spPr>
        <p:txBody>
          <a:bodyPr wrap="none" lIns="0" tIns="0" rIns="0" bIns="0" rtlCol="0" anchor="t"/>
          <a:lstStyle/>
          <a:p>
            <a:pPr marL="0" indent="0">
              <a:lnSpc>
                <a:spcPts val="5850"/>
              </a:lnSpc>
              <a:buNone/>
            </a:pPr>
            <a:r>
              <a:rPr lang="en-US" sz="4650" dirty="0">
                <a:solidFill>
                  <a:srgbClr val="152D47"/>
                </a:solidFill>
                <a:latin typeface="Crimson Pro" pitchFamily="34" charset="0"/>
                <a:ea typeface="Crimson Pro" pitchFamily="34" charset="-122"/>
                <a:cs typeface="Crimson Pro" pitchFamily="34" charset="-120"/>
              </a:rPr>
              <a:t>Introduction and Objectives</a:t>
            </a:r>
            <a:endParaRPr lang="en-US" sz="4650" dirty="0"/>
          </a:p>
        </p:txBody>
      </p:sp>
      <p:pic>
        <p:nvPicPr>
          <p:cNvPr id="3" name="Image 0" descr="preencoded.png"/>
          <p:cNvPicPr>
            <a:picLocks noChangeAspect="1"/>
          </p:cNvPicPr>
          <p:nvPr/>
        </p:nvPicPr>
        <p:blipFill>
          <a:blip r:embed="rId3"/>
          <a:stretch>
            <a:fillRect/>
          </a:stretch>
        </p:blipFill>
        <p:spPr>
          <a:xfrm>
            <a:off x="833914" y="1876187"/>
            <a:ext cx="6302573" cy="3895249"/>
          </a:xfrm>
          <a:prstGeom prst="rect">
            <a:avLst/>
          </a:prstGeom>
        </p:spPr>
      </p:pic>
      <p:sp>
        <p:nvSpPr>
          <p:cNvPr id="4" name="Text 1"/>
          <p:cNvSpPr/>
          <p:nvPr/>
        </p:nvSpPr>
        <p:spPr>
          <a:xfrm>
            <a:off x="833914" y="6069211"/>
            <a:ext cx="4476631" cy="372308"/>
          </a:xfrm>
          <a:prstGeom prst="rect">
            <a:avLst/>
          </a:prstGeom>
          <a:noFill/>
          <a:ln/>
        </p:spPr>
        <p:txBody>
          <a:bodyPr wrap="none" lIns="0" tIns="0" rIns="0" bIns="0" rtlCol="0" anchor="t"/>
          <a:lstStyle/>
          <a:p>
            <a:pPr marL="0" indent="0" algn="l">
              <a:lnSpc>
                <a:spcPts val="2900"/>
              </a:lnSpc>
              <a:buNone/>
            </a:pPr>
            <a:r>
              <a:rPr lang="en-US" sz="2300" dirty="0">
                <a:solidFill>
                  <a:srgbClr val="4C4C4D"/>
                </a:solidFill>
                <a:latin typeface="Crimson Pro" pitchFamily="34" charset="0"/>
                <a:ea typeface="Crimson Pro" pitchFamily="34" charset="-122"/>
                <a:cs typeface="Crimson Pro" pitchFamily="34" charset="-120"/>
              </a:rPr>
              <a:t>Understanding Customer Sentiment</a:t>
            </a:r>
            <a:endParaRPr lang="en-US" sz="2300" dirty="0"/>
          </a:p>
        </p:txBody>
      </p:sp>
      <p:sp>
        <p:nvSpPr>
          <p:cNvPr id="5" name="Text 2"/>
          <p:cNvSpPr/>
          <p:nvPr/>
        </p:nvSpPr>
        <p:spPr>
          <a:xfrm>
            <a:off x="833914" y="6584394"/>
            <a:ext cx="6302573" cy="1143357"/>
          </a:xfrm>
          <a:prstGeom prst="rect">
            <a:avLst/>
          </a:prstGeom>
          <a:noFill/>
          <a:ln/>
        </p:spPr>
        <p:txBody>
          <a:bodyPr wrap="square" lIns="0" tIns="0" rIns="0" bIns="0" rtlCol="0" anchor="t"/>
          <a:lstStyle/>
          <a:p>
            <a:pPr marL="0" indent="0" algn="l">
              <a:lnSpc>
                <a:spcPts val="3000"/>
              </a:lnSpc>
              <a:buNone/>
            </a:pPr>
            <a:r>
              <a:rPr lang="en-US" sz="1850" dirty="0">
                <a:solidFill>
                  <a:srgbClr val="4C4C4D"/>
                </a:solidFill>
                <a:latin typeface="Heebo" pitchFamily="34" charset="0"/>
                <a:ea typeface="Heebo" pitchFamily="34" charset="-122"/>
                <a:cs typeface="Heebo" pitchFamily="34" charset="-120"/>
              </a:rPr>
              <a:t>This project aims to analyze customer feedback on restaurants, focusing on aspects like food, service,  ambiance and etc.</a:t>
            </a:r>
            <a:endParaRPr lang="en-US" sz="1850" dirty="0"/>
          </a:p>
        </p:txBody>
      </p:sp>
      <p:pic>
        <p:nvPicPr>
          <p:cNvPr id="6" name="Image 1" descr="preencoded.png"/>
          <p:cNvPicPr>
            <a:picLocks noChangeAspect="1"/>
          </p:cNvPicPr>
          <p:nvPr/>
        </p:nvPicPr>
        <p:blipFill>
          <a:blip r:embed="rId4"/>
          <a:stretch>
            <a:fillRect/>
          </a:stretch>
        </p:blipFill>
        <p:spPr>
          <a:xfrm>
            <a:off x="7493794" y="1876187"/>
            <a:ext cx="6302693" cy="3895249"/>
          </a:xfrm>
          <a:prstGeom prst="rect">
            <a:avLst/>
          </a:prstGeom>
        </p:spPr>
      </p:pic>
      <p:sp>
        <p:nvSpPr>
          <p:cNvPr id="7" name="Text 3"/>
          <p:cNvSpPr/>
          <p:nvPr/>
        </p:nvSpPr>
        <p:spPr>
          <a:xfrm>
            <a:off x="7493794" y="6069211"/>
            <a:ext cx="4088606" cy="372308"/>
          </a:xfrm>
          <a:prstGeom prst="rect">
            <a:avLst/>
          </a:prstGeom>
          <a:noFill/>
          <a:ln/>
        </p:spPr>
        <p:txBody>
          <a:bodyPr wrap="none" lIns="0" tIns="0" rIns="0" bIns="0" rtlCol="0" anchor="t"/>
          <a:lstStyle/>
          <a:p>
            <a:pPr marL="0" indent="0" algn="l">
              <a:lnSpc>
                <a:spcPts val="2900"/>
              </a:lnSpc>
              <a:buNone/>
            </a:pPr>
            <a:r>
              <a:rPr lang="en-US" sz="2300" dirty="0">
                <a:solidFill>
                  <a:srgbClr val="4C4C4D"/>
                </a:solidFill>
                <a:latin typeface="Crimson Pro" pitchFamily="34" charset="0"/>
                <a:ea typeface="Crimson Pro" pitchFamily="34" charset="-122"/>
                <a:cs typeface="Crimson Pro" pitchFamily="34" charset="-120"/>
              </a:rPr>
              <a:t>Aspect-Based Sentiment Analysis</a:t>
            </a:r>
            <a:endParaRPr lang="en-US" sz="2300" dirty="0"/>
          </a:p>
        </p:txBody>
      </p:sp>
      <p:sp>
        <p:nvSpPr>
          <p:cNvPr id="8" name="Text 4"/>
          <p:cNvSpPr/>
          <p:nvPr/>
        </p:nvSpPr>
        <p:spPr>
          <a:xfrm>
            <a:off x="7493794" y="6584394"/>
            <a:ext cx="6302693" cy="762238"/>
          </a:xfrm>
          <a:prstGeom prst="rect">
            <a:avLst/>
          </a:prstGeom>
          <a:noFill/>
          <a:ln/>
        </p:spPr>
        <p:txBody>
          <a:bodyPr wrap="square" lIns="0" tIns="0" rIns="0" bIns="0" rtlCol="0" anchor="t"/>
          <a:lstStyle/>
          <a:p>
            <a:pPr marL="0" indent="0" algn="l">
              <a:lnSpc>
                <a:spcPts val="3000"/>
              </a:lnSpc>
              <a:buNone/>
            </a:pPr>
            <a:r>
              <a:rPr lang="en-US" sz="1850" dirty="0">
                <a:solidFill>
                  <a:srgbClr val="4C4C4D"/>
                </a:solidFill>
                <a:latin typeface="Heebo" pitchFamily="34" charset="0"/>
                <a:ea typeface="Heebo" pitchFamily="34" charset="-122"/>
                <a:cs typeface="Heebo" pitchFamily="34" charset="-120"/>
              </a:rPr>
              <a:t>We will develop a pipeline to extract aspect terms, determine their polarity, and detect aspect categories.</a:t>
            </a:r>
            <a:endParaRPr lang="en-US" sz="18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0E4926A-0A57-541C-18C4-86FE8AED7712}"/>
              </a:ext>
            </a:extLst>
          </p:cNvPr>
          <p:cNvSpPr/>
          <p:nvPr/>
        </p:nvSpPr>
        <p:spPr>
          <a:xfrm>
            <a:off x="4028956" y="3343275"/>
            <a:ext cx="6572488" cy="771525"/>
          </a:xfrm>
          <a:prstGeom prst="rect">
            <a:avLst/>
          </a:prstGeom>
          <a:noFill/>
          <a:ln/>
        </p:spPr>
        <p:txBody>
          <a:bodyPr wrap="none" lIns="0" tIns="0" rIns="0" bIns="0" rtlCol="0" anchor="t"/>
          <a:lstStyle/>
          <a:p>
            <a:pPr marL="0" indent="0" algn="ctr">
              <a:lnSpc>
                <a:spcPts val="6050"/>
              </a:lnSpc>
              <a:buNone/>
            </a:pPr>
            <a:r>
              <a:rPr lang="en-US" sz="4850" dirty="0">
                <a:solidFill>
                  <a:srgbClr val="152D47"/>
                </a:solidFill>
                <a:latin typeface="Crimson Pro" pitchFamily="34" charset="0"/>
                <a:ea typeface="Crimson Pro" pitchFamily="34" charset="-122"/>
                <a:cs typeface="Crimson Pro" pitchFamily="34" charset="-120"/>
              </a:rPr>
              <a:t>Thank You</a:t>
            </a:r>
            <a:endParaRPr lang="en-US" sz="4850" dirty="0"/>
          </a:p>
        </p:txBody>
      </p:sp>
    </p:spTree>
    <p:extLst>
      <p:ext uri="{BB962C8B-B14F-4D97-AF65-F5344CB8AC3E}">
        <p14:creationId xmlns:p14="http://schemas.microsoft.com/office/powerpoint/2010/main" val="1663066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2792" y="816650"/>
            <a:ext cx="4689158" cy="586026"/>
          </a:xfrm>
          <a:prstGeom prst="rect">
            <a:avLst/>
          </a:prstGeom>
          <a:noFill/>
          <a:ln/>
        </p:spPr>
        <p:txBody>
          <a:bodyPr wrap="none" lIns="0" tIns="0" rIns="0" bIns="0" rtlCol="0" anchor="t"/>
          <a:lstStyle/>
          <a:p>
            <a:pPr marL="0" indent="0">
              <a:lnSpc>
                <a:spcPts val="4600"/>
              </a:lnSpc>
              <a:buNone/>
            </a:pPr>
            <a:r>
              <a:rPr lang="en-US" sz="3650" dirty="0">
                <a:solidFill>
                  <a:srgbClr val="152D47"/>
                </a:solidFill>
                <a:latin typeface="Crimson Pro" pitchFamily="34" charset="0"/>
                <a:ea typeface="Crimson Pro" pitchFamily="34" charset="-122"/>
                <a:cs typeface="Crimson Pro" pitchFamily="34" charset="-120"/>
              </a:rPr>
              <a:t>Case Study Overview</a:t>
            </a:r>
            <a:endParaRPr lang="en-US" sz="3650" dirty="0"/>
          </a:p>
        </p:txBody>
      </p:sp>
      <p:sp>
        <p:nvSpPr>
          <p:cNvPr id="4" name="Shape 1"/>
          <p:cNvSpPr/>
          <p:nvPr/>
        </p:nvSpPr>
        <p:spPr>
          <a:xfrm>
            <a:off x="6142792" y="1894999"/>
            <a:ext cx="421958" cy="421958"/>
          </a:xfrm>
          <a:prstGeom prst="roundRect">
            <a:avLst>
              <a:gd name="adj" fmla="val 6668"/>
            </a:avLst>
          </a:prstGeom>
          <a:solidFill>
            <a:srgbClr val="F2EEEE"/>
          </a:solidFill>
          <a:ln/>
        </p:spPr>
      </p:sp>
      <p:sp>
        <p:nvSpPr>
          <p:cNvPr id="5" name="Text 2"/>
          <p:cNvSpPr/>
          <p:nvPr/>
        </p:nvSpPr>
        <p:spPr>
          <a:xfrm>
            <a:off x="6303407" y="1965246"/>
            <a:ext cx="100608" cy="281345"/>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1</a:t>
            </a:r>
            <a:endParaRPr lang="en-US" sz="2200" dirty="0"/>
          </a:p>
        </p:txBody>
      </p:sp>
      <p:sp>
        <p:nvSpPr>
          <p:cNvPr id="6" name="Text 3"/>
          <p:cNvSpPr/>
          <p:nvPr/>
        </p:nvSpPr>
        <p:spPr>
          <a:xfrm>
            <a:off x="6752273" y="1894999"/>
            <a:ext cx="2344579" cy="293013"/>
          </a:xfrm>
          <a:prstGeom prst="rect">
            <a:avLst/>
          </a:prstGeom>
          <a:noFill/>
          <a:ln/>
        </p:spPr>
        <p:txBody>
          <a:bodyPr wrap="none" lIns="0" tIns="0" rIns="0" bIns="0" rtlCol="0" anchor="t"/>
          <a:lstStyle/>
          <a:p>
            <a:pPr marL="0" indent="0">
              <a:lnSpc>
                <a:spcPts val="2300"/>
              </a:lnSpc>
              <a:buNone/>
            </a:pPr>
            <a:r>
              <a:rPr lang="en-US" sz="1800" dirty="0">
                <a:solidFill>
                  <a:srgbClr val="4C4C4D"/>
                </a:solidFill>
                <a:latin typeface="Crimson Pro" pitchFamily="34" charset="0"/>
                <a:ea typeface="Crimson Pro" pitchFamily="34" charset="-122"/>
                <a:cs typeface="Crimson Pro" pitchFamily="34" charset="-120"/>
              </a:rPr>
              <a:t>Dataset</a:t>
            </a:r>
            <a:endParaRPr lang="en-US" sz="1800" dirty="0"/>
          </a:p>
        </p:txBody>
      </p:sp>
      <p:sp>
        <p:nvSpPr>
          <p:cNvPr id="7" name="Text 4"/>
          <p:cNvSpPr/>
          <p:nvPr/>
        </p:nvSpPr>
        <p:spPr>
          <a:xfrm>
            <a:off x="6752273" y="2300526"/>
            <a:ext cx="7221736" cy="300038"/>
          </a:xfrm>
          <a:prstGeom prst="rect">
            <a:avLst/>
          </a:prstGeom>
          <a:noFill/>
          <a:ln/>
        </p:spPr>
        <p:txBody>
          <a:bodyPr wrap="none" lIns="0" tIns="0" rIns="0" bIns="0" rtlCol="0" anchor="t"/>
          <a:lstStyle/>
          <a:p>
            <a:pPr marL="0" indent="0">
              <a:lnSpc>
                <a:spcPts val="2350"/>
              </a:lnSpc>
              <a:buNone/>
            </a:pPr>
            <a:r>
              <a:rPr lang="en-US" sz="1450" dirty="0">
                <a:solidFill>
                  <a:srgbClr val="4C4C4D"/>
                </a:solidFill>
                <a:latin typeface="Heebo" pitchFamily="34" charset="0"/>
                <a:ea typeface="Heebo" pitchFamily="34" charset="-122"/>
                <a:cs typeface="Heebo" pitchFamily="34" charset="-120"/>
              </a:rPr>
              <a:t>The dataset comprises 3,000 annotated English customer reviews for a restaurant.</a:t>
            </a:r>
            <a:endParaRPr lang="en-US" sz="1450" dirty="0"/>
          </a:p>
        </p:txBody>
      </p:sp>
      <p:sp>
        <p:nvSpPr>
          <p:cNvPr id="8" name="Shape 5"/>
          <p:cNvSpPr/>
          <p:nvPr/>
        </p:nvSpPr>
        <p:spPr>
          <a:xfrm>
            <a:off x="6142792" y="2999065"/>
            <a:ext cx="421958" cy="421958"/>
          </a:xfrm>
          <a:prstGeom prst="roundRect">
            <a:avLst>
              <a:gd name="adj" fmla="val 6668"/>
            </a:avLst>
          </a:prstGeom>
          <a:solidFill>
            <a:srgbClr val="F2EEEE"/>
          </a:solidFill>
          <a:ln/>
        </p:spPr>
      </p:sp>
      <p:sp>
        <p:nvSpPr>
          <p:cNvPr id="9" name="Text 6"/>
          <p:cNvSpPr/>
          <p:nvPr/>
        </p:nvSpPr>
        <p:spPr>
          <a:xfrm>
            <a:off x="6284000" y="3069312"/>
            <a:ext cx="139541" cy="281345"/>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2</a:t>
            </a:r>
            <a:endParaRPr lang="en-US" sz="2200" dirty="0"/>
          </a:p>
        </p:txBody>
      </p:sp>
      <p:sp>
        <p:nvSpPr>
          <p:cNvPr id="10" name="Text 7"/>
          <p:cNvSpPr/>
          <p:nvPr/>
        </p:nvSpPr>
        <p:spPr>
          <a:xfrm>
            <a:off x="6752273" y="2999065"/>
            <a:ext cx="2344579" cy="293013"/>
          </a:xfrm>
          <a:prstGeom prst="rect">
            <a:avLst/>
          </a:prstGeom>
          <a:noFill/>
          <a:ln/>
        </p:spPr>
        <p:txBody>
          <a:bodyPr wrap="none" lIns="0" tIns="0" rIns="0" bIns="0" rtlCol="0" anchor="t"/>
          <a:lstStyle/>
          <a:p>
            <a:pPr marL="0" indent="0">
              <a:lnSpc>
                <a:spcPts val="2300"/>
              </a:lnSpc>
              <a:buNone/>
            </a:pPr>
            <a:r>
              <a:rPr lang="en-US" sz="1800" dirty="0">
                <a:solidFill>
                  <a:srgbClr val="4C4C4D"/>
                </a:solidFill>
                <a:latin typeface="Crimson Pro" pitchFamily="34" charset="0"/>
                <a:ea typeface="Crimson Pro" pitchFamily="34" charset="-122"/>
                <a:cs typeface="Crimson Pro" pitchFamily="34" charset="-120"/>
              </a:rPr>
              <a:t>Annotations</a:t>
            </a:r>
            <a:endParaRPr lang="en-US" sz="1800" dirty="0"/>
          </a:p>
        </p:txBody>
      </p:sp>
      <p:sp>
        <p:nvSpPr>
          <p:cNvPr id="11" name="Text 8"/>
          <p:cNvSpPr/>
          <p:nvPr/>
        </p:nvSpPr>
        <p:spPr>
          <a:xfrm>
            <a:off x="6752273" y="3404592"/>
            <a:ext cx="7221736" cy="600075"/>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Heebo" pitchFamily="34" charset="0"/>
                <a:ea typeface="Heebo" pitchFamily="34" charset="-122"/>
                <a:cs typeface="Heebo" pitchFamily="34" charset="-120"/>
              </a:rPr>
              <a:t>The annotations include aspect terms, their polarity, and their corresponding categories.</a:t>
            </a:r>
            <a:endParaRPr lang="en-US" sz="1450" dirty="0"/>
          </a:p>
        </p:txBody>
      </p:sp>
      <p:sp>
        <p:nvSpPr>
          <p:cNvPr id="12" name="Shape 9"/>
          <p:cNvSpPr/>
          <p:nvPr/>
        </p:nvSpPr>
        <p:spPr>
          <a:xfrm>
            <a:off x="6142792" y="4403169"/>
            <a:ext cx="421958" cy="421958"/>
          </a:xfrm>
          <a:prstGeom prst="roundRect">
            <a:avLst>
              <a:gd name="adj" fmla="val 6668"/>
            </a:avLst>
          </a:prstGeom>
          <a:solidFill>
            <a:srgbClr val="F2EEEE"/>
          </a:solidFill>
          <a:ln/>
        </p:spPr>
      </p:sp>
      <p:sp>
        <p:nvSpPr>
          <p:cNvPr id="13" name="Text 10"/>
          <p:cNvSpPr/>
          <p:nvPr/>
        </p:nvSpPr>
        <p:spPr>
          <a:xfrm>
            <a:off x="6286024" y="4473416"/>
            <a:ext cx="135493" cy="281345"/>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3</a:t>
            </a:r>
            <a:endParaRPr lang="en-US" sz="2200" dirty="0"/>
          </a:p>
        </p:txBody>
      </p:sp>
      <p:sp>
        <p:nvSpPr>
          <p:cNvPr id="14" name="Text 11"/>
          <p:cNvSpPr/>
          <p:nvPr/>
        </p:nvSpPr>
        <p:spPr>
          <a:xfrm>
            <a:off x="6752273" y="4403169"/>
            <a:ext cx="2344579" cy="293013"/>
          </a:xfrm>
          <a:prstGeom prst="rect">
            <a:avLst/>
          </a:prstGeom>
          <a:noFill/>
          <a:ln/>
        </p:spPr>
        <p:txBody>
          <a:bodyPr wrap="none" lIns="0" tIns="0" rIns="0" bIns="0" rtlCol="0" anchor="t"/>
          <a:lstStyle/>
          <a:p>
            <a:pPr marL="0" indent="0">
              <a:lnSpc>
                <a:spcPts val="2300"/>
              </a:lnSpc>
              <a:buNone/>
            </a:pPr>
            <a:r>
              <a:rPr lang="en-US" sz="1800" dirty="0">
                <a:solidFill>
                  <a:srgbClr val="4C4C4D"/>
                </a:solidFill>
                <a:latin typeface="Crimson Pro" pitchFamily="34" charset="0"/>
                <a:ea typeface="Crimson Pro" pitchFamily="34" charset="-122"/>
                <a:cs typeface="Crimson Pro" pitchFamily="34" charset="-120"/>
              </a:rPr>
              <a:t>Key Deliverables</a:t>
            </a:r>
            <a:endParaRPr lang="en-US" sz="1800" dirty="0"/>
          </a:p>
        </p:txBody>
      </p:sp>
      <p:sp>
        <p:nvSpPr>
          <p:cNvPr id="15" name="Text 12"/>
          <p:cNvSpPr/>
          <p:nvPr/>
        </p:nvSpPr>
        <p:spPr>
          <a:xfrm>
            <a:off x="6752273" y="4808696"/>
            <a:ext cx="7221736" cy="900113"/>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Heebo" pitchFamily="34" charset="0"/>
                <a:ea typeface="Heebo" pitchFamily="34" charset="-122"/>
                <a:cs typeface="Heebo" pitchFamily="34" charset="-120"/>
              </a:rPr>
              <a:t>Our objectives include developing a robust ABSA model, analyzing the results to uncover actionable insights for the restaurant, and proposing improvements to the ABSA pipeline.</a:t>
            </a:r>
            <a:endParaRPr lang="en-US" sz="1450" dirty="0"/>
          </a:p>
        </p:txBody>
      </p:sp>
      <p:sp>
        <p:nvSpPr>
          <p:cNvPr id="16" name="Shape 13"/>
          <p:cNvSpPr/>
          <p:nvPr/>
        </p:nvSpPr>
        <p:spPr>
          <a:xfrm>
            <a:off x="6142792" y="6107311"/>
            <a:ext cx="421958" cy="421958"/>
          </a:xfrm>
          <a:prstGeom prst="roundRect">
            <a:avLst>
              <a:gd name="adj" fmla="val 6668"/>
            </a:avLst>
          </a:prstGeom>
          <a:solidFill>
            <a:srgbClr val="F2EEEE"/>
          </a:solidFill>
          <a:ln/>
        </p:spPr>
      </p:sp>
      <p:sp>
        <p:nvSpPr>
          <p:cNvPr id="17" name="Text 14"/>
          <p:cNvSpPr/>
          <p:nvPr/>
        </p:nvSpPr>
        <p:spPr>
          <a:xfrm>
            <a:off x="6279594" y="6177558"/>
            <a:ext cx="148352" cy="281345"/>
          </a:xfrm>
          <a:prstGeom prst="rect">
            <a:avLst/>
          </a:prstGeom>
          <a:noFill/>
          <a:ln/>
        </p:spPr>
        <p:txBody>
          <a:bodyPr wrap="none" lIns="0" tIns="0" rIns="0" bIns="0" rtlCol="0" anchor="t"/>
          <a:lstStyle/>
          <a:p>
            <a:pPr marL="0" indent="0" algn="ctr">
              <a:lnSpc>
                <a:spcPts val="2200"/>
              </a:lnSpc>
              <a:buNone/>
            </a:pPr>
            <a:r>
              <a:rPr lang="en-US" sz="2200" dirty="0">
                <a:solidFill>
                  <a:srgbClr val="4C4C4D"/>
                </a:solidFill>
                <a:latin typeface="Crimson Pro" pitchFamily="34" charset="0"/>
                <a:ea typeface="Crimson Pro" pitchFamily="34" charset="-122"/>
                <a:cs typeface="Crimson Pro" pitchFamily="34" charset="-120"/>
              </a:rPr>
              <a:t>4</a:t>
            </a:r>
            <a:endParaRPr lang="en-US" sz="2200" dirty="0"/>
          </a:p>
        </p:txBody>
      </p:sp>
      <p:sp>
        <p:nvSpPr>
          <p:cNvPr id="18" name="Text 15"/>
          <p:cNvSpPr/>
          <p:nvPr/>
        </p:nvSpPr>
        <p:spPr>
          <a:xfrm>
            <a:off x="6752273" y="6107311"/>
            <a:ext cx="2344579" cy="293013"/>
          </a:xfrm>
          <a:prstGeom prst="rect">
            <a:avLst/>
          </a:prstGeom>
          <a:noFill/>
          <a:ln/>
        </p:spPr>
        <p:txBody>
          <a:bodyPr wrap="none" lIns="0" tIns="0" rIns="0" bIns="0" rtlCol="0" anchor="t"/>
          <a:lstStyle/>
          <a:p>
            <a:pPr marL="0" indent="0">
              <a:lnSpc>
                <a:spcPts val="2300"/>
              </a:lnSpc>
              <a:buNone/>
            </a:pPr>
            <a:r>
              <a:rPr lang="en-US" sz="1800" dirty="0">
                <a:solidFill>
                  <a:srgbClr val="4C4C4D"/>
                </a:solidFill>
                <a:latin typeface="Crimson Pro" pitchFamily="34" charset="0"/>
                <a:ea typeface="Crimson Pro" pitchFamily="34" charset="-122"/>
                <a:cs typeface="Crimson Pro" pitchFamily="34" charset="-120"/>
              </a:rPr>
              <a:t>Model Used</a:t>
            </a:r>
            <a:endParaRPr lang="en-US" sz="1800" dirty="0"/>
          </a:p>
        </p:txBody>
      </p:sp>
      <p:sp>
        <p:nvSpPr>
          <p:cNvPr id="19" name="Text 16"/>
          <p:cNvSpPr/>
          <p:nvPr/>
        </p:nvSpPr>
        <p:spPr>
          <a:xfrm>
            <a:off x="6752273" y="6512838"/>
            <a:ext cx="7221736" cy="900113"/>
          </a:xfrm>
          <a:prstGeom prst="rect">
            <a:avLst/>
          </a:prstGeom>
          <a:noFill/>
          <a:ln/>
        </p:spPr>
        <p:txBody>
          <a:bodyPr wrap="square" lIns="0" tIns="0" rIns="0" bIns="0" rtlCol="0" anchor="t"/>
          <a:lstStyle/>
          <a:p>
            <a:pPr marL="0" indent="0">
              <a:lnSpc>
                <a:spcPts val="2350"/>
              </a:lnSpc>
              <a:buNone/>
            </a:pPr>
            <a:r>
              <a:rPr lang="en-US" sz="1450" dirty="0">
                <a:solidFill>
                  <a:srgbClr val="4C4C4D"/>
                </a:solidFill>
                <a:latin typeface="Heebo" pitchFamily="34" charset="0"/>
                <a:ea typeface="Heebo" pitchFamily="34" charset="-122"/>
                <a:cs typeface="Heebo" pitchFamily="34" charset="-120"/>
              </a:rPr>
              <a:t>Due to limited resources, we will leverage a pre-trained model previously fine-tuned on a Restaurant dataset for a different task. This model serves as a baseline, and we will further fine-tune it on our dataset for the specific tasks we have identified.</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752713"/>
            <a:ext cx="8993743"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ABSA Model Architecture Overview</a:t>
            </a:r>
            <a:endParaRPr lang="en-US" sz="4850" dirty="0"/>
          </a:p>
        </p:txBody>
      </p:sp>
      <p:pic>
        <p:nvPicPr>
          <p:cNvPr id="3" name="Image 0" descr="preencoded.png"/>
          <p:cNvPicPr>
            <a:picLocks noChangeAspect="1"/>
          </p:cNvPicPr>
          <p:nvPr/>
        </p:nvPicPr>
        <p:blipFill>
          <a:blip r:embed="rId3"/>
          <a:stretch>
            <a:fillRect/>
          </a:stretch>
        </p:blipFill>
        <p:spPr>
          <a:xfrm>
            <a:off x="3025140" y="2017990"/>
            <a:ext cx="2128838" cy="1422559"/>
          </a:xfrm>
          <a:prstGeom prst="rect">
            <a:avLst/>
          </a:prstGeom>
        </p:spPr>
      </p:pic>
      <p:sp>
        <p:nvSpPr>
          <p:cNvPr id="4" name="Text 1"/>
          <p:cNvSpPr/>
          <p:nvPr/>
        </p:nvSpPr>
        <p:spPr>
          <a:xfrm>
            <a:off x="4034314" y="2658666"/>
            <a:ext cx="110371" cy="493752"/>
          </a:xfrm>
          <a:prstGeom prst="rect">
            <a:avLst/>
          </a:prstGeom>
          <a:noFill/>
          <a:ln/>
        </p:spPr>
        <p:txBody>
          <a:bodyPr wrap="none" lIns="0" tIns="0" rIns="0" bIns="0" rtlCol="0" anchor="t"/>
          <a:lstStyle/>
          <a:p>
            <a:pPr marL="0" indent="0" algn="ctr">
              <a:lnSpc>
                <a:spcPts val="3850"/>
              </a:lnSpc>
              <a:buNone/>
            </a:pPr>
            <a:r>
              <a:rPr lang="en-US" sz="2400" dirty="0">
                <a:solidFill>
                  <a:srgbClr val="4C4C4D"/>
                </a:solidFill>
                <a:latin typeface="Crimson Pro" pitchFamily="34" charset="0"/>
                <a:ea typeface="Crimson Pro" pitchFamily="34" charset="-122"/>
                <a:cs typeface="Crimson Pro" pitchFamily="34" charset="-120"/>
              </a:rPr>
              <a:t>1</a:t>
            </a:r>
            <a:endParaRPr lang="en-US" sz="2400" dirty="0"/>
          </a:p>
        </p:txBody>
      </p:sp>
      <p:sp>
        <p:nvSpPr>
          <p:cNvPr id="5" name="Text 2"/>
          <p:cNvSpPr/>
          <p:nvPr/>
        </p:nvSpPr>
        <p:spPr>
          <a:xfrm>
            <a:off x="5400794" y="2264807"/>
            <a:ext cx="2459474"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NER Model</a:t>
            </a:r>
            <a:endParaRPr lang="en-US" sz="2400" dirty="0"/>
          </a:p>
        </p:txBody>
      </p:sp>
      <p:sp>
        <p:nvSpPr>
          <p:cNvPr id="6" name="Text 3"/>
          <p:cNvSpPr/>
          <p:nvPr/>
        </p:nvSpPr>
        <p:spPr>
          <a:xfrm>
            <a:off x="5400794" y="2798683"/>
            <a:ext cx="2459474" cy="395049"/>
          </a:xfrm>
          <a:prstGeom prst="rect">
            <a:avLst/>
          </a:prstGeom>
          <a:noFill/>
          <a:ln/>
        </p:spPr>
        <p:txBody>
          <a:bodyPr wrap="non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Extracts aspect terms </a:t>
            </a:r>
            <a:endParaRPr lang="en-US" sz="1900" dirty="0"/>
          </a:p>
        </p:txBody>
      </p:sp>
      <p:sp>
        <p:nvSpPr>
          <p:cNvPr id="7" name="Shape 4"/>
          <p:cNvSpPr/>
          <p:nvPr/>
        </p:nvSpPr>
        <p:spPr>
          <a:xfrm>
            <a:off x="5215652" y="3456146"/>
            <a:ext cx="8489037" cy="15240"/>
          </a:xfrm>
          <a:prstGeom prst="roundRect">
            <a:avLst>
              <a:gd name="adj" fmla="val 243000"/>
            </a:avLst>
          </a:prstGeom>
          <a:solidFill>
            <a:srgbClr val="D8D4D4"/>
          </a:solidFill>
          <a:ln/>
        </p:spPr>
      </p:sp>
      <p:pic>
        <p:nvPicPr>
          <p:cNvPr id="8" name="Image 1" descr="preencoded.png"/>
          <p:cNvPicPr>
            <a:picLocks noChangeAspect="1"/>
          </p:cNvPicPr>
          <p:nvPr/>
        </p:nvPicPr>
        <p:blipFill>
          <a:blip r:embed="rId4"/>
          <a:stretch>
            <a:fillRect/>
          </a:stretch>
        </p:blipFill>
        <p:spPr>
          <a:xfrm>
            <a:off x="1960721" y="3502223"/>
            <a:ext cx="4257675" cy="1422559"/>
          </a:xfrm>
          <a:prstGeom prst="rect">
            <a:avLst/>
          </a:prstGeom>
        </p:spPr>
      </p:pic>
      <p:sp>
        <p:nvSpPr>
          <p:cNvPr id="9" name="Text 5"/>
          <p:cNvSpPr/>
          <p:nvPr/>
        </p:nvSpPr>
        <p:spPr>
          <a:xfrm>
            <a:off x="4013002" y="3966567"/>
            <a:ext cx="153114" cy="493752"/>
          </a:xfrm>
          <a:prstGeom prst="rect">
            <a:avLst/>
          </a:prstGeom>
          <a:noFill/>
          <a:ln/>
        </p:spPr>
        <p:txBody>
          <a:bodyPr wrap="none" lIns="0" tIns="0" rIns="0" bIns="0" rtlCol="0" anchor="t"/>
          <a:lstStyle/>
          <a:p>
            <a:pPr marL="0" indent="0" algn="ctr">
              <a:lnSpc>
                <a:spcPts val="3850"/>
              </a:lnSpc>
              <a:buNone/>
            </a:pPr>
            <a:r>
              <a:rPr lang="en-US" sz="2400" dirty="0">
                <a:solidFill>
                  <a:srgbClr val="4C4C4D"/>
                </a:solidFill>
                <a:latin typeface="Crimson Pro" pitchFamily="34" charset="0"/>
                <a:ea typeface="Crimson Pro" pitchFamily="34" charset="-122"/>
                <a:cs typeface="Crimson Pro" pitchFamily="34" charset="-120"/>
              </a:rPr>
              <a:t>2</a:t>
            </a:r>
            <a:endParaRPr lang="en-US" sz="2400" dirty="0"/>
          </a:p>
        </p:txBody>
      </p:sp>
      <p:sp>
        <p:nvSpPr>
          <p:cNvPr id="10" name="Text 6"/>
          <p:cNvSpPr/>
          <p:nvPr/>
        </p:nvSpPr>
        <p:spPr>
          <a:xfrm>
            <a:off x="6465213" y="3749040"/>
            <a:ext cx="3568065"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Sentence Inferencing Model</a:t>
            </a:r>
            <a:endParaRPr lang="en-US" sz="2400" dirty="0"/>
          </a:p>
        </p:txBody>
      </p:sp>
      <p:sp>
        <p:nvSpPr>
          <p:cNvPr id="11" name="Text 7"/>
          <p:cNvSpPr/>
          <p:nvPr/>
        </p:nvSpPr>
        <p:spPr>
          <a:xfrm>
            <a:off x="6465213" y="4282916"/>
            <a:ext cx="3568065" cy="395049"/>
          </a:xfrm>
          <a:prstGeom prst="rect">
            <a:avLst/>
          </a:prstGeom>
          <a:noFill/>
          <a:ln/>
        </p:spPr>
        <p:txBody>
          <a:bodyPr wrap="non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Determines sentiment polarity </a:t>
            </a:r>
            <a:endParaRPr lang="en-US" sz="1900" dirty="0"/>
          </a:p>
        </p:txBody>
      </p:sp>
      <p:sp>
        <p:nvSpPr>
          <p:cNvPr id="12" name="Shape 8"/>
          <p:cNvSpPr/>
          <p:nvPr/>
        </p:nvSpPr>
        <p:spPr>
          <a:xfrm>
            <a:off x="6280071" y="4940379"/>
            <a:ext cx="7424618" cy="15240"/>
          </a:xfrm>
          <a:prstGeom prst="roundRect">
            <a:avLst>
              <a:gd name="adj" fmla="val 243000"/>
            </a:avLst>
          </a:prstGeom>
          <a:solidFill>
            <a:srgbClr val="D8D4D4"/>
          </a:solidFill>
          <a:ln/>
        </p:spPr>
      </p:sp>
      <p:pic>
        <p:nvPicPr>
          <p:cNvPr id="13" name="Image 2" descr="preencoded.png"/>
          <p:cNvPicPr>
            <a:picLocks noChangeAspect="1"/>
          </p:cNvPicPr>
          <p:nvPr/>
        </p:nvPicPr>
        <p:blipFill>
          <a:blip r:embed="rId5"/>
          <a:stretch>
            <a:fillRect/>
          </a:stretch>
        </p:blipFill>
        <p:spPr>
          <a:xfrm>
            <a:off x="896183" y="4986457"/>
            <a:ext cx="6386632" cy="1422559"/>
          </a:xfrm>
          <a:prstGeom prst="rect">
            <a:avLst/>
          </a:prstGeom>
        </p:spPr>
      </p:pic>
      <p:sp>
        <p:nvSpPr>
          <p:cNvPr id="14" name="Text 9"/>
          <p:cNvSpPr/>
          <p:nvPr/>
        </p:nvSpPr>
        <p:spPr>
          <a:xfrm>
            <a:off x="4015145" y="5450800"/>
            <a:ext cx="148590" cy="493752"/>
          </a:xfrm>
          <a:prstGeom prst="rect">
            <a:avLst/>
          </a:prstGeom>
          <a:noFill/>
          <a:ln/>
        </p:spPr>
        <p:txBody>
          <a:bodyPr wrap="none" lIns="0" tIns="0" rIns="0" bIns="0" rtlCol="0" anchor="t"/>
          <a:lstStyle/>
          <a:p>
            <a:pPr marL="0" indent="0" algn="ctr">
              <a:lnSpc>
                <a:spcPts val="3850"/>
              </a:lnSpc>
              <a:buNone/>
            </a:pPr>
            <a:r>
              <a:rPr lang="en-US" sz="2400" dirty="0">
                <a:solidFill>
                  <a:srgbClr val="4C4C4D"/>
                </a:solidFill>
                <a:latin typeface="Crimson Pro" pitchFamily="34" charset="0"/>
                <a:ea typeface="Crimson Pro" pitchFamily="34" charset="-122"/>
                <a:cs typeface="Crimson Pro" pitchFamily="34" charset="-120"/>
              </a:rPr>
              <a:t>3</a:t>
            </a:r>
            <a:endParaRPr lang="en-US" sz="2400" dirty="0"/>
          </a:p>
        </p:txBody>
      </p:sp>
      <p:sp>
        <p:nvSpPr>
          <p:cNvPr id="15" name="Text 10"/>
          <p:cNvSpPr/>
          <p:nvPr/>
        </p:nvSpPr>
        <p:spPr>
          <a:xfrm>
            <a:off x="7529632" y="5233273"/>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Multi-Label Model</a:t>
            </a:r>
            <a:endParaRPr lang="en-US" sz="2400" dirty="0"/>
          </a:p>
        </p:txBody>
      </p:sp>
      <p:sp>
        <p:nvSpPr>
          <p:cNvPr id="16" name="Text 11"/>
          <p:cNvSpPr/>
          <p:nvPr/>
        </p:nvSpPr>
        <p:spPr>
          <a:xfrm>
            <a:off x="7529632" y="5767149"/>
            <a:ext cx="3674269" cy="395049"/>
          </a:xfrm>
          <a:prstGeom prst="rect">
            <a:avLst/>
          </a:prstGeom>
          <a:noFill/>
          <a:ln/>
        </p:spPr>
        <p:txBody>
          <a:bodyPr wrap="non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Classifies reviews into categories</a:t>
            </a:r>
            <a:endParaRPr lang="en-US" sz="1900" dirty="0"/>
          </a:p>
        </p:txBody>
      </p:sp>
      <p:sp>
        <p:nvSpPr>
          <p:cNvPr id="17" name="Text 12"/>
          <p:cNvSpPr/>
          <p:nvPr/>
        </p:nvSpPr>
        <p:spPr>
          <a:xfrm>
            <a:off x="864037" y="6686669"/>
            <a:ext cx="12902327" cy="790099"/>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The model architecture consists of three components: NER, Multi-Label, and Sentence Inferencing. These models are integrated sequentially to extract aspects, determine polarity, and categorize reviews.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0813" y="621268"/>
            <a:ext cx="7278886" cy="706041"/>
          </a:xfrm>
          <a:prstGeom prst="rect">
            <a:avLst/>
          </a:prstGeom>
          <a:noFill/>
          <a:ln/>
        </p:spPr>
        <p:txBody>
          <a:bodyPr wrap="none" lIns="0" tIns="0" rIns="0" bIns="0" rtlCol="0" anchor="t"/>
          <a:lstStyle/>
          <a:p>
            <a:pPr marL="0" indent="0">
              <a:lnSpc>
                <a:spcPts val="5550"/>
              </a:lnSpc>
              <a:buNone/>
            </a:pPr>
            <a:r>
              <a:rPr lang="en-US" sz="4400" dirty="0">
                <a:solidFill>
                  <a:srgbClr val="152D47"/>
                </a:solidFill>
                <a:latin typeface="Crimson Pro" pitchFamily="34" charset="0"/>
                <a:ea typeface="Crimson Pro" pitchFamily="34" charset="-122"/>
                <a:cs typeface="Crimson Pro" pitchFamily="34" charset="-120"/>
              </a:rPr>
              <a:t>Aspect Extraction (NER Model)</a:t>
            </a:r>
            <a:endParaRPr lang="en-US" sz="4400" dirty="0"/>
          </a:p>
        </p:txBody>
      </p:sp>
      <p:sp>
        <p:nvSpPr>
          <p:cNvPr id="3" name="Shape 1"/>
          <p:cNvSpPr/>
          <p:nvPr/>
        </p:nvSpPr>
        <p:spPr>
          <a:xfrm>
            <a:off x="790813" y="1779151"/>
            <a:ext cx="2174677" cy="1301710"/>
          </a:xfrm>
          <a:prstGeom prst="roundRect">
            <a:avLst>
              <a:gd name="adj" fmla="val 2604"/>
            </a:avLst>
          </a:prstGeom>
          <a:solidFill>
            <a:srgbClr val="F2EEEE"/>
          </a:solidFill>
          <a:ln/>
        </p:spPr>
      </p:sp>
      <p:sp>
        <p:nvSpPr>
          <p:cNvPr id="4" name="Text 2"/>
          <p:cNvSpPr/>
          <p:nvPr/>
        </p:nvSpPr>
        <p:spPr>
          <a:xfrm>
            <a:off x="1016675" y="2204085"/>
            <a:ext cx="100965" cy="451842"/>
          </a:xfrm>
          <a:prstGeom prst="rect">
            <a:avLst/>
          </a:prstGeom>
          <a:noFill/>
          <a:ln/>
        </p:spPr>
        <p:txBody>
          <a:bodyPr wrap="none" lIns="0" tIns="0" rIns="0" bIns="0" rtlCol="0" anchor="t"/>
          <a:lstStyle/>
          <a:p>
            <a:pPr marL="0" indent="0" algn="ctr">
              <a:lnSpc>
                <a:spcPts val="3550"/>
              </a:lnSpc>
              <a:buNone/>
            </a:pPr>
            <a:r>
              <a:rPr lang="en-US" sz="2200" dirty="0">
                <a:solidFill>
                  <a:srgbClr val="4C4C4D"/>
                </a:solidFill>
                <a:latin typeface="Crimson Pro" pitchFamily="34" charset="0"/>
                <a:ea typeface="Crimson Pro" pitchFamily="34" charset="-122"/>
                <a:cs typeface="Crimson Pro" pitchFamily="34" charset="-120"/>
              </a:rPr>
              <a:t>1</a:t>
            </a:r>
            <a:endParaRPr lang="en-US" sz="2200" dirty="0"/>
          </a:p>
        </p:txBody>
      </p:sp>
      <p:sp>
        <p:nvSpPr>
          <p:cNvPr id="5" name="Text 3"/>
          <p:cNvSpPr/>
          <p:nvPr/>
        </p:nvSpPr>
        <p:spPr>
          <a:xfrm>
            <a:off x="3191351" y="2005013"/>
            <a:ext cx="2824401" cy="35302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Approach</a:t>
            </a:r>
            <a:endParaRPr lang="en-US" sz="2200" dirty="0"/>
          </a:p>
        </p:txBody>
      </p:sp>
      <p:sp>
        <p:nvSpPr>
          <p:cNvPr id="6" name="Text 4"/>
          <p:cNvSpPr/>
          <p:nvPr/>
        </p:nvSpPr>
        <p:spPr>
          <a:xfrm>
            <a:off x="3191351" y="2493526"/>
            <a:ext cx="3244691" cy="361474"/>
          </a:xfrm>
          <a:prstGeom prst="rect">
            <a:avLst/>
          </a:prstGeom>
          <a:noFill/>
          <a:ln/>
        </p:spPr>
        <p:txBody>
          <a:bodyPr wrap="none" lIns="0" tIns="0" rIns="0" bIns="0" rtlCol="0" anchor="t"/>
          <a:lstStyle/>
          <a:p>
            <a:pPr marL="0" indent="0" algn="l">
              <a:lnSpc>
                <a:spcPts val="2800"/>
              </a:lnSpc>
              <a:buNone/>
            </a:pPr>
            <a:r>
              <a:rPr lang="en-US" sz="1750" dirty="0">
                <a:solidFill>
                  <a:srgbClr val="4C4C4D"/>
                </a:solidFill>
                <a:latin typeface="Heebo" pitchFamily="34" charset="0"/>
                <a:ea typeface="Heebo" pitchFamily="34" charset="-122"/>
                <a:cs typeface="Heebo" pitchFamily="34" charset="-120"/>
              </a:rPr>
              <a:t>Named Entity Recognition (NER)</a:t>
            </a:r>
            <a:endParaRPr lang="en-US" sz="1750" dirty="0"/>
          </a:p>
        </p:txBody>
      </p:sp>
      <p:sp>
        <p:nvSpPr>
          <p:cNvPr id="7" name="Shape 5"/>
          <p:cNvSpPr/>
          <p:nvPr/>
        </p:nvSpPr>
        <p:spPr>
          <a:xfrm>
            <a:off x="3078361" y="3065621"/>
            <a:ext cx="10648355" cy="15240"/>
          </a:xfrm>
          <a:prstGeom prst="roundRect">
            <a:avLst>
              <a:gd name="adj" fmla="val 222395"/>
            </a:avLst>
          </a:prstGeom>
          <a:solidFill>
            <a:srgbClr val="D8D4D4"/>
          </a:solidFill>
          <a:ln/>
        </p:spPr>
      </p:sp>
      <p:sp>
        <p:nvSpPr>
          <p:cNvPr id="8" name="Shape 6"/>
          <p:cNvSpPr/>
          <p:nvPr/>
        </p:nvSpPr>
        <p:spPr>
          <a:xfrm>
            <a:off x="790813" y="3193733"/>
            <a:ext cx="4349472" cy="1301710"/>
          </a:xfrm>
          <a:prstGeom prst="roundRect">
            <a:avLst>
              <a:gd name="adj" fmla="val 2604"/>
            </a:avLst>
          </a:prstGeom>
          <a:solidFill>
            <a:srgbClr val="F2EEEE"/>
          </a:solidFill>
          <a:ln/>
        </p:spPr>
      </p:sp>
      <p:sp>
        <p:nvSpPr>
          <p:cNvPr id="9" name="Text 7"/>
          <p:cNvSpPr/>
          <p:nvPr/>
        </p:nvSpPr>
        <p:spPr>
          <a:xfrm>
            <a:off x="1016675" y="3618667"/>
            <a:ext cx="140137" cy="451842"/>
          </a:xfrm>
          <a:prstGeom prst="rect">
            <a:avLst/>
          </a:prstGeom>
          <a:noFill/>
          <a:ln/>
        </p:spPr>
        <p:txBody>
          <a:bodyPr wrap="none" lIns="0" tIns="0" rIns="0" bIns="0" rtlCol="0" anchor="t"/>
          <a:lstStyle/>
          <a:p>
            <a:pPr marL="0" indent="0" algn="ctr">
              <a:lnSpc>
                <a:spcPts val="3550"/>
              </a:lnSpc>
              <a:buNone/>
            </a:pPr>
            <a:r>
              <a:rPr lang="en-US" sz="2200" dirty="0">
                <a:solidFill>
                  <a:srgbClr val="4C4C4D"/>
                </a:solidFill>
                <a:latin typeface="Crimson Pro" pitchFamily="34" charset="0"/>
                <a:ea typeface="Crimson Pro" pitchFamily="34" charset="-122"/>
                <a:cs typeface="Crimson Pro" pitchFamily="34" charset="-120"/>
              </a:rPr>
              <a:t>2</a:t>
            </a:r>
            <a:endParaRPr lang="en-US" sz="2200" dirty="0"/>
          </a:p>
        </p:txBody>
      </p:sp>
      <p:sp>
        <p:nvSpPr>
          <p:cNvPr id="10" name="Text 8"/>
          <p:cNvSpPr/>
          <p:nvPr/>
        </p:nvSpPr>
        <p:spPr>
          <a:xfrm>
            <a:off x="5366147" y="3419594"/>
            <a:ext cx="2824401" cy="35302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Techniques</a:t>
            </a:r>
            <a:endParaRPr lang="en-US" sz="2200" dirty="0"/>
          </a:p>
        </p:txBody>
      </p:sp>
      <p:sp>
        <p:nvSpPr>
          <p:cNvPr id="11" name="Text 9"/>
          <p:cNvSpPr/>
          <p:nvPr/>
        </p:nvSpPr>
        <p:spPr>
          <a:xfrm>
            <a:off x="5366147" y="3908108"/>
            <a:ext cx="4626412" cy="361474"/>
          </a:xfrm>
          <a:prstGeom prst="rect">
            <a:avLst/>
          </a:prstGeom>
          <a:noFill/>
          <a:ln/>
        </p:spPr>
        <p:txBody>
          <a:bodyPr wrap="none" lIns="0" tIns="0" rIns="0" bIns="0" rtlCol="0" anchor="t"/>
          <a:lstStyle/>
          <a:p>
            <a:pPr marL="0" indent="0" algn="l">
              <a:lnSpc>
                <a:spcPts val="2800"/>
              </a:lnSpc>
              <a:buNone/>
            </a:pPr>
            <a:r>
              <a:rPr lang="en-US" sz="1750" dirty="0">
                <a:solidFill>
                  <a:srgbClr val="4C4C4D"/>
                </a:solidFill>
                <a:latin typeface="Heebo" pitchFamily="34" charset="0"/>
                <a:ea typeface="Heebo" pitchFamily="34" charset="-122"/>
                <a:cs typeface="Heebo" pitchFamily="34" charset="-120"/>
              </a:rPr>
              <a:t>Tokenization, Multi-word aspect term handling</a:t>
            </a:r>
            <a:endParaRPr lang="en-US" sz="1750" dirty="0"/>
          </a:p>
        </p:txBody>
      </p:sp>
      <p:sp>
        <p:nvSpPr>
          <p:cNvPr id="12" name="Shape 10"/>
          <p:cNvSpPr/>
          <p:nvPr/>
        </p:nvSpPr>
        <p:spPr>
          <a:xfrm>
            <a:off x="5253157" y="4480203"/>
            <a:ext cx="8473559" cy="15240"/>
          </a:xfrm>
          <a:prstGeom prst="roundRect">
            <a:avLst>
              <a:gd name="adj" fmla="val 222395"/>
            </a:avLst>
          </a:prstGeom>
          <a:solidFill>
            <a:srgbClr val="D8D4D4"/>
          </a:solidFill>
          <a:ln/>
        </p:spPr>
      </p:sp>
      <p:sp>
        <p:nvSpPr>
          <p:cNvPr id="13" name="Shape 11"/>
          <p:cNvSpPr/>
          <p:nvPr/>
        </p:nvSpPr>
        <p:spPr>
          <a:xfrm>
            <a:off x="790813" y="4608314"/>
            <a:ext cx="6524387" cy="1301710"/>
          </a:xfrm>
          <a:prstGeom prst="roundRect">
            <a:avLst>
              <a:gd name="adj" fmla="val 2604"/>
            </a:avLst>
          </a:prstGeom>
          <a:solidFill>
            <a:srgbClr val="F2EEEE"/>
          </a:solidFill>
          <a:ln/>
        </p:spPr>
      </p:sp>
      <p:sp>
        <p:nvSpPr>
          <p:cNvPr id="14" name="Text 12"/>
          <p:cNvSpPr/>
          <p:nvPr/>
        </p:nvSpPr>
        <p:spPr>
          <a:xfrm>
            <a:off x="1016675" y="5033248"/>
            <a:ext cx="135969" cy="451842"/>
          </a:xfrm>
          <a:prstGeom prst="rect">
            <a:avLst/>
          </a:prstGeom>
          <a:noFill/>
          <a:ln/>
        </p:spPr>
        <p:txBody>
          <a:bodyPr wrap="none" lIns="0" tIns="0" rIns="0" bIns="0" rtlCol="0" anchor="t"/>
          <a:lstStyle/>
          <a:p>
            <a:pPr marL="0" indent="0" algn="ctr">
              <a:lnSpc>
                <a:spcPts val="3550"/>
              </a:lnSpc>
              <a:buNone/>
            </a:pPr>
            <a:r>
              <a:rPr lang="en-US" sz="2200" dirty="0">
                <a:solidFill>
                  <a:srgbClr val="4C4C4D"/>
                </a:solidFill>
                <a:latin typeface="Crimson Pro" pitchFamily="34" charset="0"/>
                <a:ea typeface="Crimson Pro" pitchFamily="34" charset="-122"/>
                <a:cs typeface="Crimson Pro" pitchFamily="34" charset="-120"/>
              </a:rPr>
              <a:t>3</a:t>
            </a:r>
            <a:endParaRPr lang="en-US" sz="2200" dirty="0"/>
          </a:p>
        </p:txBody>
      </p:sp>
      <p:sp>
        <p:nvSpPr>
          <p:cNvPr id="15" name="Text 13"/>
          <p:cNvSpPr/>
          <p:nvPr/>
        </p:nvSpPr>
        <p:spPr>
          <a:xfrm>
            <a:off x="7541062" y="4834176"/>
            <a:ext cx="2824401" cy="353020"/>
          </a:xfrm>
          <a:prstGeom prst="rect">
            <a:avLst/>
          </a:prstGeom>
          <a:noFill/>
          <a:ln/>
        </p:spPr>
        <p:txBody>
          <a:bodyPr wrap="none" lIns="0" tIns="0" rIns="0" bIns="0" rtlCol="0" anchor="t"/>
          <a:lstStyle/>
          <a:p>
            <a:pPr marL="0" indent="0" algn="l">
              <a:lnSpc>
                <a:spcPts val="2750"/>
              </a:lnSpc>
              <a:buNone/>
            </a:pPr>
            <a:r>
              <a:rPr lang="en-US" sz="2200" dirty="0">
                <a:solidFill>
                  <a:srgbClr val="4C4C4D"/>
                </a:solidFill>
                <a:latin typeface="Crimson Pro" pitchFamily="34" charset="0"/>
                <a:ea typeface="Crimson Pro" pitchFamily="34" charset="-122"/>
                <a:cs typeface="Crimson Pro" pitchFamily="34" charset="-120"/>
              </a:rPr>
              <a:t>Model Training</a:t>
            </a:r>
            <a:endParaRPr lang="en-US" sz="2200" dirty="0"/>
          </a:p>
        </p:txBody>
      </p:sp>
      <p:sp>
        <p:nvSpPr>
          <p:cNvPr id="16" name="Text 14"/>
          <p:cNvSpPr/>
          <p:nvPr/>
        </p:nvSpPr>
        <p:spPr>
          <a:xfrm>
            <a:off x="7541062" y="5322689"/>
            <a:ext cx="4588788" cy="361474"/>
          </a:xfrm>
          <a:prstGeom prst="rect">
            <a:avLst/>
          </a:prstGeom>
          <a:noFill/>
          <a:ln/>
        </p:spPr>
        <p:txBody>
          <a:bodyPr wrap="none" lIns="0" tIns="0" rIns="0" bIns="0" rtlCol="0" anchor="t"/>
          <a:lstStyle/>
          <a:p>
            <a:pPr marL="0" indent="0" algn="l">
              <a:lnSpc>
                <a:spcPts val="2800"/>
              </a:lnSpc>
              <a:buNone/>
            </a:pPr>
            <a:r>
              <a:rPr lang="en-US" sz="1750" dirty="0">
                <a:solidFill>
                  <a:srgbClr val="4C4C4D"/>
                </a:solidFill>
                <a:latin typeface="Heebo" pitchFamily="34" charset="0"/>
                <a:ea typeface="Heebo" pitchFamily="34" charset="-122"/>
                <a:cs typeface="Heebo" pitchFamily="34" charset="-120"/>
              </a:rPr>
              <a:t>Annotated reviews, Precision, Recall, F1-score</a:t>
            </a:r>
            <a:endParaRPr lang="en-US" sz="1750" dirty="0"/>
          </a:p>
        </p:txBody>
      </p:sp>
      <p:sp>
        <p:nvSpPr>
          <p:cNvPr id="17" name="Text 15"/>
          <p:cNvSpPr/>
          <p:nvPr/>
        </p:nvSpPr>
        <p:spPr>
          <a:xfrm>
            <a:off x="790813" y="6164104"/>
            <a:ext cx="13048774" cy="1445895"/>
          </a:xfrm>
          <a:prstGeom prst="rect">
            <a:avLst/>
          </a:prstGeom>
          <a:noFill/>
          <a:ln/>
        </p:spPr>
        <p:txBody>
          <a:bodyPr wrap="square" lIns="0" tIns="0" rIns="0" bIns="0" rtlCol="0" anchor="t"/>
          <a:lstStyle/>
          <a:p>
            <a:pPr marL="0" indent="0">
              <a:lnSpc>
                <a:spcPts val="2800"/>
              </a:lnSpc>
              <a:buNone/>
            </a:pPr>
            <a:r>
              <a:rPr lang="en-US" sz="1750" dirty="0">
                <a:solidFill>
                  <a:srgbClr val="4C4C4D"/>
                </a:solidFill>
                <a:latin typeface="Heebo" pitchFamily="34" charset="0"/>
                <a:ea typeface="Heebo" pitchFamily="34" charset="-122"/>
                <a:cs typeface="Heebo" pitchFamily="34" charset="-120"/>
              </a:rPr>
              <a:t>This slide focuses on the aspect extraction component of the ABSA model. The approach utilizes Named Entity Recognition (NER) to identify specific restaurant-related aspects within customer reviews. The model leverages techniques such as tokenization and multi-word aspect term handling to accurately extract these aspects. Model training is conducted using a dataset of annotated reviews &amp; Terms, and the performance is evaluated using metrics such as precision, recall, and F1-score.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827853"/>
            <a:ext cx="6150054"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Term(NER)</a:t>
            </a:r>
            <a:endParaRPr lang="en-US" sz="4850" dirty="0"/>
          </a:p>
        </p:txBody>
      </p:sp>
      <p:sp>
        <p:nvSpPr>
          <p:cNvPr id="3" name="Text 1"/>
          <p:cNvSpPr/>
          <p:nvPr/>
        </p:nvSpPr>
        <p:spPr>
          <a:xfrm>
            <a:off x="864037" y="3846195"/>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This slide focuses on evaluating the performance of the Named Entity Recognition (NER) model on unseen data used for aspect extraction. Key metrics are used to assess the model's effectiveness.</a:t>
            </a:r>
            <a:endParaRPr lang="en-US" sz="1900" dirty="0"/>
          </a:p>
        </p:txBody>
      </p:sp>
      <p:pic>
        <p:nvPicPr>
          <p:cNvPr id="4" name="Image 0" descr="preencoded.png"/>
          <p:cNvPicPr>
            <a:picLocks noChangeAspect="1"/>
          </p:cNvPicPr>
          <p:nvPr/>
        </p:nvPicPr>
        <p:blipFill>
          <a:blip r:embed="rId3"/>
          <a:stretch>
            <a:fillRect/>
          </a:stretch>
        </p:blipFill>
        <p:spPr>
          <a:xfrm>
            <a:off x="7623929" y="2450425"/>
            <a:ext cx="5568672" cy="332874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752594"/>
            <a:ext cx="12145566"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Category Detection (Multi-Label Model)</a:t>
            </a:r>
            <a:endParaRPr lang="en-US" sz="4850" dirty="0"/>
          </a:p>
        </p:txBody>
      </p:sp>
      <p:pic>
        <p:nvPicPr>
          <p:cNvPr id="3" name="Image 0" descr="preencoded.png"/>
          <p:cNvPicPr>
            <a:picLocks noChangeAspect="1"/>
          </p:cNvPicPr>
          <p:nvPr/>
        </p:nvPicPr>
        <p:blipFill>
          <a:blip r:embed="rId3"/>
          <a:stretch>
            <a:fillRect/>
          </a:stretch>
        </p:blipFill>
        <p:spPr>
          <a:xfrm>
            <a:off x="864037" y="2017871"/>
            <a:ext cx="1234440" cy="1975009"/>
          </a:xfrm>
          <a:prstGeom prst="rect">
            <a:avLst/>
          </a:prstGeom>
        </p:spPr>
      </p:pic>
      <p:sp>
        <p:nvSpPr>
          <p:cNvPr id="4" name="Text 1"/>
          <p:cNvSpPr/>
          <p:nvPr/>
        </p:nvSpPr>
        <p:spPr>
          <a:xfrm>
            <a:off x="2468761" y="2264688"/>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Approach</a:t>
            </a:r>
            <a:endParaRPr lang="en-US" sz="2400" dirty="0"/>
          </a:p>
        </p:txBody>
      </p:sp>
      <p:sp>
        <p:nvSpPr>
          <p:cNvPr id="5" name="Text 2"/>
          <p:cNvSpPr/>
          <p:nvPr/>
        </p:nvSpPr>
        <p:spPr>
          <a:xfrm>
            <a:off x="2468761" y="2798564"/>
            <a:ext cx="11297602" cy="790099"/>
          </a:xfrm>
          <a:prstGeom prst="rect">
            <a:avLst/>
          </a:prstGeom>
          <a:noFill/>
          <a:ln/>
        </p:spPr>
        <p:txBody>
          <a:bodyPr wrap="square" lIns="0" tIns="0" rIns="0" bIns="0" rtlCol="0" anchor="t"/>
          <a:lstStyle/>
          <a:p>
            <a:pPr marL="0" indent="0" algn="l">
              <a:lnSpc>
                <a:spcPts val="3100"/>
              </a:lnSpc>
              <a:buNone/>
            </a:pPr>
            <a:r>
              <a:rPr lang="en-US" sz="1900" dirty="0">
                <a:solidFill>
                  <a:srgbClr val="4C4C4D"/>
                </a:solidFill>
                <a:latin typeface="Heebo" pitchFamily="34" charset="0"/>
                <a:ea typeface="Heebo" pitchFamily="34" charset="-122"/>
                <a:cs typeface="Heebo" pitchFamily="34" charset="-120"/>
              </a:rPr>
              <a:t>This model assigns reviews to categories like food, service, price, ambiance, and anecdotes/miscellaneous.</a:t>
            </a:r>
            <a:endParaRPr lang="en-US" sz="1900" dirty="0"/>
          </a:p>
        </p:txBody>
      </p:sp>
      <p:pic>
        <p:nvPicPr>
          <p:cNvPr id="6" name="Image 1" descr="preencoded.png"/>
          <p:cNvPicPr>
            <a:picLocks noChangeAspect="1"/>
          </p:cNvPicPr>
          <p:nvPr/>
        </p:nvPicPr>
        <p:blipFill>
          <a:blip r:embed="rId4"/>
          <a:stretch>
            <a:fillRect/>
          </a:stretch>
        </p:blipFill>
        <p:spPr>
          <a:xfrm>
            <a:off x="864037" y="3992880"/>
            <a:ext cx="1234440" cy="3484126"/>
          </a:xfrm>
          <a:prstGeom prst="rect">
            <a:avLst/>
          </a:prstGeom>
        </p:spPr>
      </p:pic>
      <p:sp>
        <p:nvSpPr>
          <p:cNvPr id="7" name="Text 3"/>
          <p:cNvSpPr/>
          <p:nvPr/>
        </p:nvSpPr>
        <p:spPr>
          <a:xfrm>
            <a:off x="2468761" y="4239697"/>
            <a:ext cx="3086100" cy="385763"/>
          </a:xfrm>
          <a:prstGeom prst="rect">
            <a:avLst/>
          </a:prstGeom>
          <a:noFill/>
          <a:ln/>
        </p:spPr>
        <p:txBody>
          <a:bodyPr wrap="none" lIns="0" tIns="0" rIns="0" bIns="0" rtlCol="0" anchor="t"/>
          <a:lstStyle/>
          <a:p>
            <a:pPr marL="0" indent="0" algn="l">
              <a:lnSpc>
                <a:spcPts val="3000"/>
              </a:lnSpc>
              <a:buNone/>
            </a:pPr>
            <a:r>
              <a:rPr lang="en-US" sz="2400" dirty="0">
                <a:solidFill>
                  <a:srgbClr val="4C4C4D"/>
                </a:solidFill>
                <a:latin typeface="Crimson Pro" pitchFamily="34" charset="0"/>
                <a:ea typeface="Crimson Pro" pitchFamily="34" charset="-122"/>
                <a:cs typeface="Crimson Pro" pitchFamily="34" charset="-120"/>
              </a:rPr>
              <a:t>Challenges Addressed</a:t>
            </a:r>
            <a:endParaRPr lang="en-US" sz="2400" dirty="0"/>
          </a:p>
        </p:txBody>
      </p:sp>
      <p:sp>
        <p:nvSpPr>
          <p:cNvPr id="8" name="Text 4"/>
          <p:cNvSpPr/>
          <p:nvPr/>
        </p:nvSpPr>
        <p:spPr>
          <a:xfrm>
            <a:off x="2863691" y="4773573"/>
            <a:ext cx="10902672"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C4C4D"/>
                </a:solidFill>
                <a:latin typeface="Heebo" pitchFamily="34" charset="0"/>
                <a:ea typeface="Heebo" pitchFamily="34" charset="-122"/>
                <a:cs typeface="Heebo" pitchFamily="34" charset="-120"/>
              </a:rPr>
              <a:t>Identifying coarse-level category assignment: Reviews may use words that don’t directly match category names. For example, "The place was too crowded" should be mapped to the *ambiance* category.</a:t>
            </a:r>
            <a:endParaRPr lang="en-US" sz="1900" dirty="0"/>
          </a:p>
        </p:txBody>
      </p:sp>
      <p:sp>
        <p:nvSpPr>
          <p:cNvPr id="9" name="Text 5"/>
          <p:cNvSpPr/>
          <p:nvPr/>
        </p:nvSpPr>
        <p:spPr>
          <a:xfrm>
            <a:off x="2863691" y="6045041"/>
            <a:ext cx="10902672"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4C4C4D"/>
                </a:solidFill>
                <a:latin typeface="Heebo" pitchFamily="34" charset="0"/>
                <a:ea typeface="Heebo" pitchFamily="34" charset="-122"/>
                <a:cs typeface="Heebo" pitchFamily="34" charset="-120"/>
              </a:rPr>
              <a:t>Assigning multiple categories to a single review: A review can discuss more than one aspect category. For example, "The food was amazing, but the service was slow, and the ambiance was too loud." This review mentions three different categories: *food*, *service*, and *ambiance*.</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2056328"/>
            <a:ext cx="6150054" cy="2314575"/>
          </a:xfrm>
          <a:prstGeom prst="rect">
            <a:avLst/>
          </a:prstGeom>
          <a:noFill/>
          <a:ln/>
        </p:spPr>
        <p:txBody>
          <a:bodyPr wrap="squar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Category Detection (Multi-Label Model)</a:t>
            </a:r>
            <a:endParaRPr lang="en-US" sz="4850" dirty="0"/>
          </a:p>
        </p:txBody>
      </p:sp>
      <p:sp>
        <p:nvSpPr>
          <p:cNvPr id="3" name="Text 1"/>
          <p:cNvSpPr/>
          <p:nvPr/>
        </p:nvSpPr>
        <p:spPr>
          <a:xfrm>
            <a:off x="864037" y="4617720"/>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This slide highlights the evaluation of the Multi-Label model on new, unseen data used to predict categories for customer reviews. Key performance metrics are used to assess the effectiveness of the model.</a:t>
            </a:r>
            <a:endParaRPr lang="en-US" sz="1900" dirty="0"/>
          </a:p>
        </p:txBody>
      </p:sp>
      <p:pic>
        <p:nvPicPr>
          <p:cNvPr id="4" name="Image 0" descr="preencoded.png"/>
          <p:cNvPicPr>
            <a:picLocks noChangeAspect="1"/>
          </p:cNvPicPr>
          <p:nvPr/>
        </p:nvPicPr>
        <p:blipFill>
          <a:blip r:embed="rId3"/>
          <a:stretch>
            <a:fillRect/>
          </a:stretch>
        </p:blipFill>
        <p:spPr>
          <a:xfrm>
            <a:off x="7623929" y="2276594"/>
            <a:ext cx="6150054" cy="367629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2203013"/>
            <a:ext cx="7437477" cy="771525"/>
          </a:xfrm>
          <a:prstGeom prst="rect">
            <a:avLst/>
          </a:prstGeom>
          <a:noFill/>
          <a:ln/>
        </p:spPr>
        <p:txBody>
          <a:bodyPr wrap="none" lIns="0" tIns="0" rIns="0" bIns="0" rtlCol="0" anchor="t"/>
          <a:lstStyle/>
          <a:p>
            <a:pPr marL="0" indent="0">
              <a:lnSpc>
                <a:spcPts val="6050"/>
              </a:lnSpc>
              <a:buNone/>
            </a:pPr>
            <a:r>
              <a:rPr lang="en-US" sz="4850" dirty="0">
                <a:solidFill>
                  <a:srgbClr val="152D47"/>
                </a:solidFill>
                <a:latin typeface="Crimson Pro" pitchFamily="34" charset="0"/>
                <a:ea typeface="Crimson Pro" pitchFamily="34" charset="-122"/>
                <a:cs typeface="Crimson Pro" pitchFamily="34" charset="-120"/>
              </a:rPr>
              <a:t>Aspect Polarity Classification</a:t>
            </a:r>
            <a:endParaRPr lang="en-US" sz="4850" dirty="0"/>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Approach</a:t>
            </a:r>
            <a:endParaRPr lang="en-US" sz="2400" dirty="0"/>
          </a:p>
        </p:txBody>
      </p:sp>
      <p:sp>
        <p:nvSpPr>
          <p:cNvPr id="4" name="Text 2"/>
          <p:cNvSpPr/>
          <p:nvPr/>
        </p:nvSpPr>
        <p:spPr>
          <a:xfrm>
            <a:off x="864037"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Used sentiment inferencing to classify aspect terms with User review into four polarities: positive, negative, neutral, and conflict.</a:t>
            </a:r>
            <a:endParaRPr lang="en-US" sz="1900" dirty="0"/>
          </a:p>
        </p:txBody>
      </p:sp>
      <p:sp>
        <p:nvSpPr>
          <p:cNvPr id="5" name="Text 3"/>
          <p:cNvSpPr/>
          <p:nvPr/>
        </p:nvSpPr>
        <p:spPr>
          <a:xfrm>
            <a:off x="5372695"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Model</a:t>
            </a:r>
            <a:endParaRPr lang="en-US" sz="2400" dirty="0"/>
          </a:p>
        </p:txBody>
      </p:sp>
      <p:sp>
        <p:nvSpPr>
          <p:cNvPr id="6" name="Text 4"/>
          <p:cNvSpPr/>
          <p:nvPr/>
        </p:nvSpPr>
        <p:spPr>
          <a:xfrm>
            <a:off x="5372695" y="4224218"/>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Fine-tuned BERT for sentence-level sentiment analysis.</a:t>
            </a:r>
            <a:endParaRPr lang="en-US" sz="1900" dirty="0"/>
          </a:p>
        </p:txBody>
      </p:sp>
      <p:sp>
        <p:nvSpPr>
          <p:cNvPr id="7" name="Text 5"/>
          <p:cNvSpPr/>
          <p:nvPr/>
        </p:nvSpPr>
        <p:spPr>
          <a:xfrm>
            <a:off x="9881354"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52D47"/>
                </a:solidFill>
                <a:latin typeface="Crimson Pro" pitchFamily="34" charset="0"/>
                <a:ea typeface="Crimson Pro" pitchFamily="34" charset="-122"/>
                <a:cs typeface="Crimson Pro" pitchFamily="34" charset="-120"/>
              </a:rPr>
              <a:t>Example</a:t>
            </a:r>
            <a:endParaRPr lang="en-US" sz="2400" dirty="0"/>
          </a:p>
        </p:txBody>
      </p:sp>
      <p:sp>
        <p:nvSpPr>
          <p:cNvPr id="8" name="Text 6"/>
          <p:cNvSpPr/>
          <p:nvPr/>
        </p:nvSpPr>
        <p:spPr>
          <a:xfrm>
            <a:off x="9881354" y="4224218"/>
            <a:ext cx="3898821" cy="1185148"/>
          </a:xfrm>
          <a:prstGeom prst="rect">
            <a:avLst/>
          </a:prstGeom>
          <a:noFill/>
          <a:ln/>
        </p:spPr>
        <p:txBody>
          <a:bodyPr wrap="square" lIns="0" tIns="0" rIns="0" bIns="0" rtlCol="0" anchor="t"/>
          <a:lstStyle/>
          <a:p>
            <a:pPr marL="0" indent="0">
              <a:lnSpc>
                <a:spcPts val="3100"/>
              </a:lnSpc>
              <a:buNone/>
            </a:pPr>
            <a:r>
              <a:rPr lang="en-US" sz="1900" dirty="0">
                <a:solidFill>
                  <a:srgbClr val="4C4C4D"/>
                </a:solidFill>
                <a:latin typeface="Heebo" pitchFamily="34" charset="0"/>
                <a:ea typeface="Heebo" pitchFamily="34" charset="-122"/>
                <a:cs typeface="Heebo" pitchFamily="34" charset="-120"/>
              </a:rPr>
              <a:t>“I hated their fajitas, but loved their salads” → {fajitas: negative, salads: positive}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1449</Words>
  <Application>Microsoft Office PowerPoint</Application>
  <PresentationFormat>Custom</PresentationFormat>
  <Paragraphs>129</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Crimson Pro</vt:lpstr>
      <vt:lpstr>Heebo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Nabarun Barua</cp:lastModifiedBy>
  <cp:revision>4</cp:revision>
  <dcterms:created xsi:type="dcterms:W3CDTF">2024-09-17T15:23:59Z</dcterms:created>
  <dcterms:modified xsi:type="dcterms:W3CDTF">2024-09-17T15:31:19Z</dcterms:modified>
</cp:coreProperties>
</file>